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529" r:id="rId3"/>
    <p:sldId id="258" r:id="rId4"/>
    <p:sldId id="530" r:id="rId5"/>
    <p:sldId id="531" r:id="rId6"/>
    <p:sldId id="532" r:id="rId7"/>
    <p:sldId id="533" r:id="rId8"/>
    <p:sldId id="534" r:id="rId9"/>
    <p:sldId id="259" r:id="rId10"/>
    <p:sldId id="260" r:id="rId11"/>
    <p:sldId id="261" r:id="rId12"/>
    <p:sldId id="262" r:id="rId13"/>
    <p:sldId id="535" r:id="rId14"/>
    <p:sldId id="536" r:id="rId15"/>
    <p:sldId id="576" r:id="rId16"/>
    <p:sldId id="537" r:id="rId17"/>
    <p:sldId id="577" r:id="rId18"/>
    <p:sldId id="538" r:id="rId19"/>
    <p:sldId id="578" r:id="rId20"/>
    <p:sldId id="539" r:id="rId21"/>
    <p:sldId id="579" r:id="rId22"/>
    <p:sldId id="540" r:id="rId23"/>
    <p:sldId id="580" r:id="rId24"/>
    <p:sldId id="541" r:id="rId25"/>
    <p:sldId id="581" r:id="rId26"/>
    <p:sldId id="542" r:id="rId27"/>
    <p:sldId id="582" r:id="rId28"/>
    <p:sldId id="543" r:id="rId29"/>
    <p:sldId id="583" r:id="rId30"/>
    <p:sldId id="544" r:id="rId31"/>
    <p:sldId id="575" r:id="rId32"/>
    <p:sldId id="545" r:id="rId33"/>
    <p:sldId id="584" r:id="rId34"/>
    <p:sldId id="546" r:id="rId35"/>
    <p:sldId id="547" r:id="rId36"/>
    <p:sldId id="548" r:id="rId37"/>
    <p:sldId id="549" r:id="rId38"/>
    <p:sldId id="550" r:id="rId39"/>
    <p:sldId id="551" r:id="rId40"/>
    <p:sldId id="555" r:id="rId41"/>
    <p:sldId id="556" r:id="rId42"/>
    <p:sldId id="552" r:id="rId43"/>
    <p:sldId id="553" r:id="rId44"/>
    <p:sldId id="554" r:id="rId45"/>
    <p:sldId id="557" r:id="rId46"/>
    <p:sldId id="558" r:id="rId47"/>
    <p:sldId id="559" r:id="rId48"/>
    <p:sldId id="560" r:id="rId49"/>
    <p:sldId id="561" r:id="rId50"/>
    <p:sldId id="562" r:id="rId51"/>
    <p:sldId id="563" r:id="rId52"/>
    <p:sldId id="564" r:id="rId53"/>
    <p:sldId id="565" r:id="rId54"/>
    <p:sldId id="566" r:id="rId55"/>
    <p:sldId id="567" r:id="rId56"/>
    <p:sldId id="568" r:id="rId57"/>
    <p:sldId id="569" r:id="rId58"/>
    <p:sldId id="570" r:id="rId59"/>
    <p:sldId id="571" r:id="rId60"/>
    <p:sldId id="572" r:id="rId61"/>
    <p:sldId id="573" r:id="rId62"/>
    <p:sldId id="574"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79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9CD738-0C3B-409C-8F3A-CF8861557847}" v="16" dt="2024-07-22T12:14:59.6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27"/>
  </p:normalViewPr>
  <p:slideViewPr>
    <p:cSldViewPr snapToGrid="0">
      <p:cViewPr varScale="1">
        <p:scale>
          <a:sx n="79" d="100"/>
          <a:sy n="79" d="100"/>
        </p:scale>
        <p:origin x="773"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495DC-61EB-C533-4972-E9513396FAE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903B667-678E-6E86-65A2-3747F8B969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B1B4984-2E55-9B8F-C5BF-46DCD8957077}"/>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5" name="Footer Placeholder 4">
            <a:extLst>
              <a:ext uri="{FF2B5EF4-FFF2-40B4-BE49-F238E27FC236}">
                <a16:creationId xmlns:a16="http://schemas.microsoft.com/office/drawing/2014/main" id="{269B0A7A-468E-397D-D426-6C911C7545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3EEDB7-AC23-B0FC-BEB0-889B37A8BA99}"/>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4286959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52D4-C586-6CDA-C6E9-49E3C6127410}"/>
              </a:ext>
            </a:extLst>
          </p:cNvPr>
          <p:cNvSpPr>
            <a:spLocks noGrp="1"/>
          </p:cNvSpPr>
          <p:nvPr>
            <p:ph type="title" hasCustomPrompt="1"/>
          </p:nvPr>
        </p:nvSpPr>
        <p:spPr>
          <a:xfrm>
            <a:off x="838201" y="365125"/>
            <a:ext cx="9114692" cy="1325563"/>
          </a:xfrm>
        </p:spPr>
        <p:txBody>
          <a:bodyPr>
            <a:normAutofit/>
          </a:bodyPr>
          <a:lstStyle>
            <a:lvl1pPr>
              <a:defRPr sz="3200" b="1" i="0">
                <a:solidFill>
                  <a:srgbClr val="AB7942"/>
                </a:solidFill>
                <a:latin typeface="Arial" panose="020B0604020202020204" pitchFamily="34" charset="0"/>
                <a:cs typeface="Arial" panose="020B0604020202020204" pitchFamily="34" charset="0"/>
              </a:defRPr>
            </a:lvl1pPr>
          </a:lstStyle>
          <a:p>
            <a:r>
              <a:rPr lang="en-GB" dirty="0"/>
              <a:t>HEADING COMES IN HERE</a:t>
            </a:r>
            <a:endParaRPr lang="en-US" dirty="0"/>
          </a:p>
        </p:txBody>
      </p:sp>
      <p:sp>
        <p:nvSpPr>
          <p:cNvPr id="3" name="Content Placeholder 2">
            <a:extLst>
              <a:ext uri="{FF2B5EF4-FFF2-40B4-BE49-F238E27FC236}">
                <a16:creationId xmlns:a16="http://schemas.microsoft.com/office/drawing/2014/main" id="{6ECA4F34-B81A-2293-1C6C-5C997FB363B8}"/>
              </a:ext>
            </a:extLst>
          </p:cNvPr>
          <p:cNvSpPr>
            <a:spLocks noGrp="1"/>
          </p:cNvSpPr>
          <p:nvPr>
            <p:ph idx="1"/>
          </p:nvPr>
        </p:nvSpPr>
        <p:spPr>
          <a:xfrm>
            <a:off x="838200" y="1825625"/>
            <a:ext cx="9114692"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6C5489D3-B95E-0674-D244-57EE02CE4C74}"/>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5" name="Footer Placeholder 4">
            <a:extLst>
              <a:ext uri="{FF2B5EF4-FFF2-40B4-BE49-F238E27FC236}">
                <a16:creationId xmlns:a16="http://schemas.microsoft.com/office/drawing/2014/main" id="{C5922AA7-233A-A734-D932-6D21EC304F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80182D-A950-4313-5F84-6C4E06B473AC}"/>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419396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F387B-C033-F03C-F596-22E2847C64D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84D4AAE-202F-1B9C-E7FC-83B619DA93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98E3DAE-539A-0870-9769-D7B8D4DA4B0A}"/>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5" name="Footer Placeholder 4">
            <a:extLst>
              <a:ext uri="{FF2B5EF4-FFF2-40B4-BE49-F238E27FC236}">
                <a16:creationId xmlns:a16="http://schemas.microsoft.com/office/drawing/2014/main" id="{E62FACC5-2A11-F23C-9FAF-8FE578EC2A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17F098-CF75-3751-0D4A-54A9B6453280}"/>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856731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046EC-30EA-2C60-9E36-C88D74E32DA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71AD8D0-4BED-11F9-597B-A86B8B90117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7C6BE93-CF57-5940-A413-5FF69955923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4E01A54-D32C-071C-BB65-A53E04CD37EB}"/>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6" name="Footer Placeholder 5">
            <a:extLst>
              <a:ext uri="{FF2B5EF4-FFF2-40B4-BE49-F238E27FC236}">
                <a16:creationId xmlns:a16="http://schemas.microsoft.com/office/drawing/2014/main" id="{34CC4995-92A7-2E9D-1967-DDA7947C91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61F726-363B-4B33-09DD-2E3E53F71ECE}"/>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3648811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44DA2-C033-5FC6-BFDF-966FA1FDD64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6C9F618-0A00-B9D4-93F9-EEFC10A0B6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5E7918E-5692-BFE5-6964-350D8995A48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15B8825-138D-3763-8F77-7EC302C759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0FF4104-2338-3229-A8DA-03DCC12659F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30C668A-B249-59C3-8CFE-6D6124717FEE}"/>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8" name="Footer Placeholder 7">
            <a:extLst>
              <a:ext uri="{FF2B5EF4-FFF2-40B4-BE49-F238E27FC236}">
                <a16:creationId xmlns:a16="http://schemas.microsoft.com/office/drawing/2014/main" id="{91B06920-A088-C943-DEDC-6FE3337220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1C5E20-5594-308F-4644-369E6EB06429}"/>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51972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A4E9-981E-A3C8-B845-EA5B9302293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D25A4D5-2307-A353-7698-E79CE81F6BB4}"/>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4" name="Footer Placeholder 3">
            <a:extLst>
              <a:ext uri="{FF2B5EF4-FFF2-40B4-BE49-F238E27FC236}">
                <a16:creationId xmlns:a16="http://schemas.microsoft.com/office/drawing/2014/main" id="{834748CC-6308-CC95-7AEA-9506A8B08B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CFF9E5-7D5A-3C83-472F-86C844E44EC8}"/>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3316485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56BC18-183D-9AD1-FF42-D2F1FE019520}"/>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3" name="Footer Placeholder 2">
            <a:extLst>
              <a:ext uri="{FF2B5EF4-FFF2-40B4-BE49-F238E27FC236}">
                <a16:creationId xmlns:a16="http://schemas.microsoft.com/office/drawing/2014/main" id="{D4530233-A9FD-2696-2D87-14F64A299B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F10F5A-9409-3379-A868-F1CE3B1E2211}"/>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190668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AE5C0-FC42-79EF-65FA-6A7D5F60A95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1C22C95-6C7B-DC09-4805-152B0E7B3B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25DB5A2-F0C2-98FA-A987-38AAE5FF8F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2DCBA9-3961-DB51-D5D3-8A51901DDDCE}"/>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6" name="Footer Placeholder 5">
            <a:extLst>
              <a:ext uri="{FF2B5EF4-FFF2-40B4-BE49-F238E27FC236}">
                <a16:creationId xmlns:a16="http://schemas.microsoft.com/office/drawing/2014/main" id="{F0698EDA-4AEB-4FB0-DF18-D22590C84F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82A9DE-2D77-C024-9085-2758C9265327}"/>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129494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F6E0B-2C83-2C17-92F5-A6EC4763776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4DAD9D1-64CB-42AB-C964-CB4F2059DF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EAE872-3BB6-B359-B2AC-E0C3F3CA24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04D2EFB-5DF2-3572-95ED-77012A8BA231}"/>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6" name="Footer Placeholder 5">
            <a:extLst>
              <a:ext uri="{FF2B5EF4-FFF2-40B4-BE49-F238E27FC236}">
                <a16:creationId xmlns:a16="http://schemas.microsoft.com/office/drawing/2014/main" id="{742DE710-3752-7559-39DA-C1CEE1B24D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0CF72F-15A9-B833-9ACC-2BF0464064DA}"/>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3347239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33F71-7481-87D9-C779-9FA1EDD2290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92464D8-532F-6A9F-69FE-FF4CC270AF4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1D628E4-76C1-A370-7239-4EEC4B610A04}"/>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5" name="Footer Placeholder 4">
            <a:extLst>
              <a:ext uri="{FF2B5EF4-FFF2-40B4-BE49-F238E27FC236}">
                <a16:creationId xmlns:a16="http://schemas.microsoft.com/office/drawing/2014/main" id="{A80E28AA-52BE-35CA-2CCF-2B5536A2C2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F800F8-8846-43F4-63BC-FA8BA07AC95A}"/>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486227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5D732E3-92A5-7033-A989-EFF6E625617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1465CA8-2B2B-7ED0-76A6-F082C754350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7D902A-DFCA-5D84-C709-B47C95D4ACD4}"/>
              </a:ext>
            </a:extLst>
          </p:cNvPr>
          <p:cNvSpPr>
            <a:spLocks noGrp="1"/>
          </p:cNvSpPr>
          <p:nvPr>
            <p:ph type="dt" sz="half" idx="10"/>
          </p:nvPr>
        </p:nvSpPr>
        <p:spPr/>
        <p:txBody>
          <a:bodyPr/>
          <a:lstStyle/>
          <a:p>
            <a:fld id="{E0EEF0A5-542F-AA4E-AF5A-50D90151EDB2}" type="datetimeFigureOut">
              <a:rPr lang="en-US" smtClean="0"/>
              <a:pPr/>
              <a:t>8/18/2024</a:t>
            </a:fld>
            <a:endParaRPr lang="en-US"/>
          </a:p>
        </p:txBody>
      </p:sp>
      <p:sp>
        <p:nvSpPr>
          <p:cNvPr id="5" name="Footer Placeholder 4">
            <a:extLst>
              <a:ext uri="{FF2B5EF4-FFF2-40B4-BE49-F238E27FC236}">
                <a16:creationId xmlns:a16="http://schemas.microsoft.com/office/drawing/2014/main" id="{E3A93746-C577-D4B8-ABBA-E9A4F0B95F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BDCCDC-2079-A392-9169-BF7BAB27B97B}"/>
              </a:ext>
            </a:extLst>
          </p:cNvPr>
          <p:cNvSpPr>
            <a:spLocks noGrp="1"/>
          </p:cNvSpPr>
          <p:nvPr>
            <p:ph type="sldNum" sz="quarter" idx="12"/>
          </p:nvPr>
        </p:nvSpPr>
        <p:spPr/>
        <p:txBody>
          <a:bodyPr/>
          <a:lstStyle/>
          <a:p>
            <a:fld id="{86C71136-B92B-A045-8344-284F6A7D3AEB}" type="slidenum">
              <a:rPr lang="en-US" smtClean="0"/>
              <a:pPr/>
              <a:t>‹#›</a:t>
            </a:fld>
            <a:endParaRPr lang="en-US"/>
          </a:p>
        </p:txBody>
      </p:sp>
    </p:spTree>
    <p:extLst>
      <p:ext uri="{BB962C8B-B14F-4D97-AF65-F5344CB8AC3E}">
        <p14:creationId xmlns:p14="http://schemas.microsoft.com/office/powerpoint/2010/main" val="2646498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D1E77A-E3CB-6F60-D4D8-317FAB3CEC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4AA36DCB-DF5C-CDFE-5C36-CCB6737740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1D165D6-0CC1-597C-1C0F-6D0697AA6F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EEF0A5-542F-AA4E-AF5A-50D90151EDB2}" type="datetimeFigureOut">
              <a:rPr lang="en-US" smtClean="0"/>
              <a:pPr/>
              <a:t>8/18/2024</a:t>
            </a:fld>
            <a:endParaRPr lang="en-US"/>
          </a:p>
        </p:txBody>
      </p:sp>
      <p:sp>
        <p:nvSpPr>
          <p:cNvPr id="5" name="Footer Placeholder 4">
            <a:extLst>
              <a:ext uri="{FF2B5EF4-FFF2-40B4-BE49-F238E27FC236}">
                <a16:creationId xmlns:a16="http://schemas.microsoft.com/office/drawing/2014/main" id="{A3C02CEB-AFD9-D5FF-052B-A6E63D5B46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BB6FAD-271C-8CDE-3307-69727D0481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71136-B92B-A045-8344-284F6A7D3AEB}" type="slidenum">
              <a:rPr lang="en-US" smtClean="0"/>
              <a:pPr/>
              <a:t>‹#›</a:t>
            </a:fld>
            <a:endParaRPr lang="en-US"/>
          </a:p>
        </p:txBody>
      </p:sp>
    </p:spTree>
    <p:extLst>
      <p:ext uri="{BB962C8B-B14F-4D97-AF65-F5344CB8AC3E}">
        <p14:creationId xmlns:p14="http://schemas.microsoft.com/office/powerpoint/2010/main" val="842259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15AE309-D235-8B44-A45B-13394EF47A59}"/>
              </a:ext>
            </a:extLst>
          </p:cNvPr>
          <p:cNvSpPr>
            <a:spLocks noGrp="1"/>
          </p:cNvSpPr>
          <p:nvPr>
            <p:ph type="ctrTitle"/>
          </p:nvPr>
        </p:nvSpPr>
        <p:spPr>
          <a:xfrm>
            <a:off x="7311995" y="2597470"/>
            <a:ext cx="4080774" cy="2238689"/>
          </a:xfrm>
          <a:prstGeom prst="rect">
            <a:avLst/>
          </a:prstGeom>
        </p:spPr>
        <p:txBody>
          <a:bodyPr anchor="t">
            <a:normAutofit/>
          </a:bodyPr>
          <a:lstStyle/>
          <a:p>
            <a:r>
              <a:rPr lang="en-US" sz="3600" b="1" dirty="0">
                <a:solidFill>
                  <a:srgbClr val="AB7942"/>
                </a:solidFill>
                <a:latin typeface="Arial" panose="020B0604020202020204" pitchFamily="34" charset="0"/>
                <a:cs typeface="Arial" panose="020B0604020202020204" pitchFamily="34" charset="0"/>
              </a:rPr>
              <a:t>PRESENTATION OF THE LEGACY REPORT TO PCCDT</a:t>
            </a:r>
          </a:p>
        </p:txBody>
      </p:sp>
      <p:sp>
        <p:nvSpPr>
          <p:cNvPr id="8" name="Subtitle 2">
            <a:extLst>
              <a:ext uri="{FF2B5EF4-FFF2-40B4-BE49-F238E27FC236}">
                <a16:creationId xmlns:a16="http://schemas.microsoft.com/office/drawing/2014/main" id="{6031E96B-E844-026F-C428-0DCB06217C69}"/>
              </a:ext>
            </a:extLst>
          </p:cNvPr>
          <p:cNvSpPr txBox="1">
            <a:spLocks/>
          </p:cNvSpPr>
          <p:nvPr/>
        </p:nvSpPr>
        <p:spPr>
          <a:xfrm>
            <a:off x="7822320" y="4836158"/>
            <a:ext cx="3570449" cy="8940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1600" b="1" i="1" dirty="0">
              <a:solidFill>
                <a:srgbClr val="FF0000"/>
              </a:solidFill>
              <a:latin typeface="Arial" panose="020B0604020202020204" pitchFamily="34" charset="0"/>
              <a:cs typeface="Arial" panose="020B0604020202020204" pitchFamily="34" charset="0"/>
            </a:endParaRPr>
          </a:p>
          <a:p>
            <a:pPr marL="0" indent="0" algn="ctr">
              <a:buFont typeface="Arial" panose="020B0604020202020204" pitchFamily="34" charset="0"/>
              <a:buNone/>
            </a:pPr>
            <a:r>
              <a:rPr lang="en-US" sz="3200" b="1" i="1" dirty="0">
                <a:solidFill>
                  <a:srgbClr val="FF0000"/>
                </a:solidFill>
                <a:latin typeface="Arial" panose="020B0604020202020204" pitchFamily="34" charset="0"/>
                <a:cs typeface="Arial" panose="020B0604020202020204" pitchFamily="34" charset="0"/>
              </a:rPr>
              <a:t>23 July 2024</a:t>
            </a:r>
          </a:p>
        </p:txBody>
      </p:sp>
      <p:pic>
        <p:nvPicPr>
          <p:cNvPr id="10" name="Picture 9" descr="A logo of a parliament&#10;&#10;Description automatically generated">
            <a:extLst>
              <a:ext uri="{FF2B5EF4-FFF2-40B4-BE49-F238E27FC236}">
                <a16:creationId xmlns:a16="http://schemas.microsoft.com/office/drawing/2014/main" id="{A8DF2FDD-A4A8-90E2-949E-650C3F594240}"/>
              </a:ext>
            </a:extLst>
          </p:cNvPr>
          <p:cNvPicPr>
            <a:picLocks noChangeAspect="1"/>
          </p:cNvPicPr>
          <p:nvPr/>
        </p:nvPicPr>
        <p:blipFill>
          <a:blip r:embed="rId3"/>
          <a:stretch>
            <a:fillRect/>
          </a:stretch>
        </p:blipFill>
        <p:spPr>
          <a:xfrm>
            <a:off x="8639131" y="635362"/>
            <a:ext cx="1426502" cy="1663058"/>
          </a:xfrm>
          <a:prstGeom prst="rect">
            <a:avLst/>
          </a:prstGeom>
        </p:spPr>
      </p:pic>
    </p:spTree>
    <p:extLst>
      <p:ext uri="{BB962C8B-B14F-4D97-AF65-F5344CB8AC3E}">
        <p14:creationId xmlns:p14="http://schemas.microsoft.com/office/powerpoint/2010/main" val="633589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0053F-C102-12B8-BB23-DE0518B91E5D}"/>
              </a:ext>
            </a:extLst>
          </p:cNvPr>
          <p:cNvSpPr>
            <a:spLocks noGrp="1"/>
          </p:cNvSpPr>
          <p:nvPr>
            <p:ph type="title"/>
          </p:nvPr>
        </p:nvSpPr>
        <p:spPr>
          <a:xfrm>
            <a:off x="838201" y="189781"/>
            <a:ext cx="9114692" cy="640215"/>
          </a:xfrm>
        </p:spPr>
        <p:txBody>
          <a:bodyPr>
            <a:noAutofit/>
          </a:bodyPr>
          <a:lstStyle/>
          <a:p>
            <a:pPr algn="just">
              <a:lnSpc>
                <a:spcPct val="100000"/>
              </a:lnSpc>
            </a:pPr>
            <a:r>
              <a:rPr lang="en-US" sz="2000" dirty="0">
                <a:solidFill>
                  <a:schemeClr val="accent6"/>
                </a:solidFill>
              </a:rPr>
              <a:t>Key Highlights: Reflection on the Committee programme per year and on whether the objectives were achieved</a:t>
            </a:r>
          </a:p>
        </p:txBody>
      </p:sp>
      <p:sp>
        <p:nvSpPr>
          <p:cNvPr id="3" name="Content Placeholder 2">
            <a:extLst>
              <a:ext uri="{FF2B5EF4-FFF2-40B4-BE49-F238E27FC236}">
                <a16:creationId xmlns:a16="http://schemas.microsoft.com/office/drawing/2014/main" id="{5D4863F2-1312-6E31-1E48-C5077868F5E7}"/>
              </a:ext>
            </a:extLst>
          </p:cNvPr>
          <p:cNvSpPr>
            <a:spLocks noGrp="1"/>
          </p:cNvSpPr>
          <p:nvPr>
            <p:ph idx="1"/>
          </p:nvPr>
        </p:nvSpPr>
        <p:spPr>
          <a:xfrm>
            <a:off x="838200" y="897146"/>
            <a:ext cx="8961408" cy="5960853"/>
          </a:xfrm>
        </p:spPr>
        <p:txBody>
          <a:bodyPr>
            <a:normAutofit fontScale="70000" lnSpcReduction="20000"/>
          </a:bodyPr>
          <a:lstStyle/>
          <a:p>
            <a:pPr marL="0" indent="0" algn="just">
              <a:buNone/>
            </a:pPr>
            <a:r>
              <a:rPr lang="en-US" sz="2000" b="1" dirty="0"/>
              <a:t>Three bills were referred to the Committee: </a:t>
            </a:r>
          </a:p>
          <a:p>
            <a:pPr algn="just">
              <a:lnSpc>
                <a:spcPct val="170000"/>
              </a:lnSpc>
            </a:pPr>
            <a:r>
              <a:rPr lang="en-US" sz="1600" dirty="0"/>
              <a:t>South African Postbank Limited Amendment Bill [B12-2022] :</a:t>
            </a:r>
            <a:r>
              <a:rPr lang="en-GB" sz="1600" dirty="0"/>
              <a:t>The Bill seeks t</a:t>
            </a:r>
            <a:r>
              <a:rPr lang="en-US" sz="1600" dirty="0"/>
              <a:t>o amend the South African Postbank Limited Act, 2010, to amend and insert certain definitions; to further amend the objects of the Act; to facilitate the transfer in shareholding from the South African Post Office SOC Limited to the Government and the creation of a bank controlling company for ‘‘The Postbank SOC Limited’’ </a:t>
            </a:r>
          </a:p>
          <a:p>
            <a:pPr algn="just">
              <a:lnSpc>
                <a:spcPct val="170000"/>
              </a:lnSpc>
            </a:pPr>
            <a:r>
              <a:rPr lang="en-ZA" sz="1600" dirty="0"/>
              <a:t>South African Post Office SOC Amendment Bill [B12-202:2]. The objectives of the Bill was to mainly amend the South African Post Office SOC Ltd Act, 2011, so as to provide for the following:</a:t>
            </a:r>
          </a:p>
          <a:p>
            <a:pPr lvl="1" algn="just">
              <a:lnSpc>
                <a:spcPct val="170000"/>
              </a:lnSpc>
              <a:buFont typeface="Wingdings" panose="05000000000000000000" pitchFamily="2" charset="2"/>
              <a:buChar char="Ø"/>
            </a:pPr>
            <a:r>
              <a:rPr lang="en-US" sz="1600" dirty="0"/>
              <a:t>Revised duties and expand on the mandate of the South African Post Office </a:t>
            </a:r>
            <a:r>
              <a:rPr lang="en-GB" sz="1600" dirty="0"/>
              <a:t>as provided for in the SAPO Act and the Postal Services Act, 1998</a:t>
            </a:r>
            <a:r>
              <a:rPr lang="en-US" sz="1600" dirty="0"/>
              <a:t>;</a:t>
            </a:r>
          </a:p>
          <a:p>
            <a:pPr lvl="1" algn="just">
              <a:lnSpc>
                <a:spcPct val="170000"/>
              </a:lnSpc>
              <a:buFont typeface="Wingdings" panose="05000000000000000000" pitchFamily="2" charset="2"/>
              <a:buChar char="Ø"/>
            </a:pPr>
            <a:r>
              <a:rPr lang="en-US" sz="1600" dirty="0"/>
              <a:t>Repurposing the Post Office infrastructure to provide diversified and expanded services and exploit the infrastructure capacity to extract value and forge partnerships with other stakeholders;</a:t>
            </a:r>
            <a:endParaRPr lang="en-ZA" sz="1600" dirty="0"/>
          </a:p>
          <a:p>
            <a:pPr lvl="1" algn="just">
              <a:lnSpc>
                <a:spcPct val="170000"/>
              </a:lnSpc>
              <a:buFont typeface="Wingdings" panose="05000000000000000000" pitchFamily="2" charset="2"/>
              <a:buChar char="Ø"/>
            </a:pPr>
            <a:r>
              <a:rPr lang="en-ZA" sz="1600" dirty="0"/>
              <a:t>Leveraging its widespread network infrastructure and serving as a facilitator for the provision of Government services;</a:t>
            </a:r>
          </a:p>
          <a:p>
            <a:pPr lvl="1" algn="just">
              <a:lnSpc>
                <a:spcPct val="170000"/>
              </a:lnSpc>
              <a:buFont typeface="Wingdings" panose="05000000000000000000" pitchFamily="2" charset="2"/>
              <a:buChar char="Ø"/>
            </a:pPr>
            <a:r>
              <a:rPr lang="en-US" sz="1600" dirty="0"/>
              <a:t>Revision of governance structure and address problematic provisions identified during the implementation of the SAPO Act;</a:t>
            </a:r>
          </a:p>
          <a:p>
            <a:pPr lvl="1" algn="just">
              <a:lnSpc>
                <a:spcPct val="170000"/>
              </a:lnSpc>
              <a:buFont typeface="Wingdings" panose="05000000000000000000" pitchFamily="2" charset="2"/>
              <a:buChar char="Ø"/>
            </a:pPr>
            <a:r>
              <a:rPr lang="en-US" sz="1600" dirty="0"/>
              <a:t>SAPO to serve as a logistics and e-commerce provider as well as a logistics partner for other e-commerce and logistics players, including SMMEs and informal traders;</a:t>
            </a:r>
          </a:p>
          <a:p>
            <a:pPr lvl="1" algn="just">
              <a:lnSpc>
                <a:spcPct val="170000"/>
              </a:lnSpc>
              <a:buFont typeface="Wingdings" panose="05000000000000000000" pitchFamily="2" charset="2"/>
              <a:buChar char="Ø"/>
            </a:pPr>
            <a:r>
              <a:rPr lang="en-US" sz="1600" dirty="0"/>
              <a:t>SAPO serves as a digital hub for businesses and communities and serves as a Designated Authentication Authority that also fulfils its role as a National Trust Centre in the age of digital identity and services; and</a:t>
            </a:r>
          </a:p>
          <a:p>
            <a:pPr lvl="1" algn="just">
              <a:lnSpc>
                <a:spcPct val="170000"/>
              </a:lnSpc>
              <a:buFont typeface="Wingdings" panose="05000000000000000000" pitchFamily="2" charset="2"/>
              <a:buChar char="Ø"/>
            </a:pPr>
            <a:r>
              <a:rPr lang="en-US" sz="1600" dirty="0"/>
              <a:t>Establishment, appointment and functions of the Stamp Advisory Committee. </a:t>
            </a:r>
          </a:p>
          <a:p>
            <a:pPr algn="just">
              <a:lnSpc>
                <a:spcPct val="170000"/>
              </a:lnSpc>
            </a:pPr>
            <a:r>
              <a:rPr lang="en-ZA" sz="1600" dirty="0"/>
              <a:t>South African Broadcasting SOC LTD Bill [B32-2023] which has since been withdrawn and deferred to the 7</a:t>
            </a:r>
            <a:r>
              <a:rPr lang="en-ZA" sz="1600" baseline="30000" dirty="0"/>
              <a:t>th</a:t>
            </a:r>
            <a:r>
              <a:rPr lang="en-ZA" sz="1600" dirty="0"/>
              <a:t> Administration. This was after the Committee had received a plethora of objections from the industry on the processing of the bill in its current form.</a:t>
            </a:r>
          </a:p>
          <a:p>
            <a:pPr lvl="2" algn="just">
              <a:lnSpc>
                <a:spcPct val="120000"/>
              </a:lnSpc>
              <a:buFont typeface="+mj-lt"/>
              <a:buAutoNum type="arabicPeriod"/>
            </a:pPr>
            <a:endParaRPr lang="en-ZA" sz="1600" dirty="0">
              <a:solidFill>
                <a:srgbClr val="FF0000"/>
              </a:solidFill>
            </a:endParaRPr>
          </a:p>
          <a:p>
            <a:pPr lvl="2" algn="just">
              <a:lnSpc>
                <a:spcPct val="150000"/>
              </a:lnSpc>
              <a:buFont typeface="+mj-lt"/>
              <a:buAutoNum type="arabicPeriod"/>
            </a:pPr>
            <a:endParaRPr lang="en-ZA" sz="1100" dirty="0">
              <a:solidFill>
                <a:srgbClr val="FF0000"/>
              </a:solidFill>
            </a:endParaRPr>
          </a:p>
          <a:p>
            <a:pPr lvl="2" algn="just">
              <a:lnSpc>
                <a:spcPct val="150000"/>
              </a:lnSpc>
              <a:buFont typeface="+mj-lt"/>
              <a:buAutoNum type="arabicPeriod"/>
            </a:pPr>
            <a:endParaRPr lang="en-ZA" sz="1100" kern="100" dirty="0">
              <a:effectLst/>
              <a:latin typeface="Calibri" panose="020F0502020204030204" pitchFamily="34" charset="0"/>
              <a:ea typeface="Calibri" panose="020F0502020204030204" pitchFamily="34" charset="0"/>
              <a:cs typeface="Times New Roman" panose="02020603050405020304" pitchFamily="18" charset="0"/>
            </a:endParaRPr>
          </a:p>
          <a:p>
            <a:pPr lvl="2" algn="just">
              <a:lnSpc>
                <a:spcPct val="150000"/>
              </a:lnSpc>
              <a:buFont typeface="+mj-lt"/>
              <a:buAutoNum type="arabicPeriod"/>
            </a:pPr>
            <a:endParaRPr lang="en-ZA" sz="1800" kern="100" dirty="0">
              <a:effectLst/>
              <a:latin typeface="Calibri" panose="020F0502020204030204" pitchFamily="34" charset="0"/>
              <a:ea typeface="Calibri" panose="020F0502020204030204" pitchFamily="34" charset="0"/>
              <a:cs typeface="Times New Roman" panose="02020603050405020304" pitchFamily="18" charset="0"/>
            </a:endParaRPr>
          </a:p>
          <a:p>
            <a:pPr lvl="2" algn="just">
              <a:lnSpc>
                <a:spcPct val="150000"/>
              </a:lnSpc>
              <a:buFont typeface="+mj-lt"/>
              <a:buAutoNum type="arabicPeriod"/>
            </a:pPr>
            <a:endParaRPr lang="en-ZA" sz="800" dirty="0">
              <a:solidFill>
                <a:srgbClr val="FF0000"/>
              </a:solidFill>
            </a:endParaRPr>
          </a:p>
          <a:p>
            <a:pPr lvl="2" algn="just">
              <a:lnSpc>
                <a:spcPct val="150000"/>
              </a:lnSpc>
              <a:buFont typeface="+mj-lt"/>
              <a:buAutoNum type="arabicPeriod"/>
            </a:pPr>
            <a:endParaRPr lang="en-ZA" sz="800" dirty="0">
              <a:solidFill>
                <a:srgbClr val="FF0000"/>
              </a:solidFill>
            </a:endParaRPr>
          </a:p>
          <a:p>
            <a:pPr lvl="1" algn="just">
              <a:lnSpc>
                <a:spcPct val="150000"/>
              </a:lnSpc>
              <a:buFont typeface="Courier New" panose="02070309020205020404" pitchFamily="49" charset="0"/>
              <a:buChar char="o"/>
            </a:pPr>
            <a:endParaRPr lang="en-US" sz="1200" dirty="0">
              <a:solidFill>
                <a:srgbClr val="FF0000"/>
              </a:solidFill>
            </a:endParaRPr>
          </a:p>
        </p:txBody>
      </p:sp>
    </p:spTree>
    <p:extLst>
      <p:ext uri="{BB962C8B-B14F-4D97-AF65-F5344CB8AC3E}">
        <p14:creationId xmlns:p14="http://schemas.microsoft.com/office/powerpoint/2010/main" val="85789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2FD59-D99F-B9D1-EB01-246ED6583930}"/>
              </a:ext>
            </a:extLst>
          </p:cNvPr>
          <p:cNvSpPr>
            <a:spLocks noGrp="1"/>
          </p:cNvSpPr>
          <p:nvPr>
            <p:ph type="title"/>
          </p:nvPr>
        </p:nvSpPr>
        <p:spPr>
          <a:xfrm>
            <a:off x="706121" y="141606"/>
            <a:ext cx="9114692" cy="695156"/>
          </a:xfrm>
        </p:spPr>
        <p:txBody>
          <a:bodyPr>
            <a:normAutofit/>
          </a:bodyPr>
          <a:lstStyle/>
          <a:p>
            <a:pPr algn="just">
              <a:lnSpc>
                <a:spcPct val="120000"/>
              </a:lnSpc>
              <a:spcAft>
                <a:spcPts val="800"/>
              </a:spcAft>
            </a:pPr>
            <a:r>
              <a:rPr lang="en-ZA" sz="2400" dirty="0">
                <a:solidFill>
                  <a:schemeClr val="accent6"/>
                </a:solidFill>
              </a:rPr>
              <a:t>Committee’s focused areas during the 6th Parliament.</a:t>
            </a:r>
          </a:p>
        </p:txBody>
      </p:sp>
      <p:sp>
        <p:nvSpPr>
          <p:cNvPr id="3" name="Content Placeholder 2">
            <a:extLst>
              <a:ext uri="{FF2B5EF4-FFF2-40B4-BE49-F238E27FC236}">
                <a16:creationId xmlns:a16="http://schemas.microsoft.com/office/drawing/2014/main" id="{D21C47EF-97DF-A678-FCB0-36508F43871C}"/>
              </a:ext>
            </a:extLst>
          </p:cNvPr>
          <p:cNvSpPr>
            <a:spLocks noGrp="1"/>
          </p:cNvSpPr>
          <p:nvPr>
            <p:ph idx="1"/>
          </p:nvPr>
        </p:nvSpPr>
        <p:spPr>
          <a:xfrm>
            <a:off x="770129" y="836762"/>
            <a:ext cx="9246771" cy="5879632"/>
          </a:xfrm>
        </p:spPr>
        <p:txBody>
          <a:bodyPr>
            <a:normAutofit fontScale="85000" lnSpcReduction="10000"/>
          </a:bodyPr>
          <a:lstStyle/>
          <a:p>
            <a:pPr marL="342900" indent="-342900" algn="just">
              <a:lnSpc>
                <a:spcPct val="160000"/>
              </a:lnSpc>
              <a:spcAft>
                <a:spcPts val="800"/>
              </a:spcAft>
              <a:buFont typeface="Symbol" panose="05050102010706020507" pitchFamily="18" charset="2"/>
              <a:buChar char=""/>
            </a:pPr>
            <a:r>
              <a:rPr lang="en-ZA" sz="1800" dirty="0">
                <a:effectLst/>
                <a:latin typeface="Arial" panose="020B0604020202020204" pitchFamily="34" charset="0"/>
                <a:ea typeface="Calibri" panose="020F0502020204030204" pitchFamily="34" charset="0"/>
              </a:rPr>
              <a:t>The Committee focused on service delivery performance and financial oversight through analysis of quarterly and annual reports of the two Departments and Entities.</a:t>
            </a:r>
          </a:p>
          <a:p>
            <a:pPr marL="342900" indent="-342900" algn="just">
              <a:lnSpc>
                <a:spcPct val="160000"/>
              </a:lnSpc>
              <a:spcAft>
                <a:spcPts val="800"/>
              </a:spcAft>
              <a:buFont typeface="Symbol" panose="05050102010706020507" pitchFamily="18" charset="2"/>
              <a:buChar char=""/>
            </a:pPr>
            <a:r>
              <a:rPr lang="en-ZA" sz="1800" dirty="0">
                <a:ea typeface="Calibri" panose="020F0502020204030204" pitchFamily="34" charset="0"/>
              </a:rPr>
              <a:t>Furthermore, the Committee was vociferous on the filing of vacant posts at both Departments and Entities. In particular, the DCDT had no Director-General for the better part of the reporting term and the post was finally filled during the 3rd Quarter of the 2023/24 financial year with most senior positions being filled for both Departments and Entities. Similarly, the GCIS DG also resigned during the reporting period and the position is yet to be filled.</a:t>
            </a:r>
          </a:p>
          <a:p>
            <a:pPr marL="342900" indent="-342900" algn="just">
              <a:lnSpc>
                <a:spcPct val="160000"/>
              </a:lnSpc>
              <a:spcAft>
                <a:spcPts val="800"/>
              </a:spcAft>
              <a:buFont typeface="Symbol" panose="05050102010706020507" pitchFamily="18" charset="2"/>
              <a:buChar char=""/>
            </a:pPr>
            <a:r>
              <a:rPr lang="en-ZA" sz="1800" dirty="0">
                <a:ea typeface="Calibri" panose="020F0502020204030204" pitchFamily="34" charset="0"/>
              </a:rPr>
              <a:t>The Committee embarked on capacity development exercises by hosting round-table discussions and seminars to ensure that Members were ably equipped to conduct meaningful oversight. This assisted the Committee to engage on current issues within the ICT sector. </a:t>
            </a:r>
          </a:p>
          <a:p>
            <a:pPr marL="342900" indent="-342900" algn="just">
              <a:lnSpc>
                <a:spcPct val="160000"/>
              </a:lnSpc>
              <a:spcAft>
                <a:spcPts val="800"/>
              </a:spcAft>
              <a:buFont typeface="Symbol" panose="05050102010706020507" pitchFamily="18" charset="2"/>
              <a:buChar char=""/>
            </a:pPr>
            <a:r>
              <a:rPr lang="en-ZA" sz="1800" dirty="0">
                <a:ea typeface="Calibri" panose="020F0502020204030204" pitchFamily="34" charset="0"/>
              </a:rPr>
              <a:t>During the 2023/24 financial year, the Committee hosted a symposium on misinformation, disinformation and content moderation practices leading the National Elections in 2024. </a:t>
            </a: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lvl="0" indent="-342900" algn="just">
              <a:lnSpc>
                <a:spcPct val="120000"/>
              </a:lnSpc>
              <a:spcAft>
                <a:spcPts val="800"/>
              </a:spcAft>
              <a:buFont typeface="Symbol" panose="05050102010706020507" pitchFamily="18" charset="2"/>
              <a:buChar char=""/>
            </a:pPr>
            <a:endParaRPr lang="en-ZA" dirty="0"/>
          </a:p>
        </p:txBody>
      </p:sp>
    </p:spTree>
    <p:extLst>
      <p:ext uri="{BB962C8B-B14F-4D97-AF65-F5344CB8AC3E}">
        <p14:creationId xmlns:p14="http://schemas.microsoft.com/office/powerpoint/2010/main" val="3211770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2FD59-D99F-B9D1-EB01-246ED6583930}"/>
              </a:ext>
            </a:extLst>
          </p:cNvPr>
          <p:cNvSpPr>
            <a:spLocks noGrp="1"/>
          </p:cNvSpPr>
          <p:nvPr>
            <p:ph type="title"/>
          </p:nvPr>
        </p:nvSpPr>
        <p:spPr>
          <a:xfrm>
            <a:off x="706121" y="141606"/>
            <a:ext cx="9114692" cy="695156"/>
          </a:xfrm>
        </p:spPr>
        <p:txBody>
          <a:bodyPr>
            <a:normAutofit/>
          </a:bodyPr>
          <a:lstStyle/>
          <a:p>
            <a:pPr lvl="0" algn="just">
              <a:lnSpc>
                <a:spcPct val="120000"/>
              </a:lnSpc>
              <a:spcAft>
                <a:spcPts val="800"/>
              </a:spcAft>
              <a:tabLst>
                <a:tab pos="457200" algn="l"/>
              </a:tabLst>
            </a:pPr>
            <a:r>
              <a:rPr lang="en-ZA" sz="2000">
                <a:solidFill>
                  <a:schemeClr val="accent6"/>
                </a:solidFill>
              </a:rPr>
              <a:t>Key Brief areas </a:t>
            </a:r>
            <a:r>
              <a:rPr lang="en-ZA" sz="2000" dirty="0">
                <a:solidFill>
                  <a:schemeClr val="accent6"/>
                </a:solidFill>
              </a:rPr>
              <a:t>for future work</a:t>
            </a:r>
          </a:p>
        </p:txBody>
      </p:sp>
      <p:sp>
        <p:nvSpPr>
          <p:cNvPr id="3" name="Content Placeholder 2">
            <a:extLst>
              <a:ext uri="{FF2B5EF4-FFF2-40B4-BE49-F238E27FC236}">
                <a16:creationId xmlns:a16="http://schemas.microsoft.com/office/drawing/2014/main" id="{D21C47EF-97DF-A678-FCB0-36508F43871C}"/>
              </a:ext>
            </a:extLst>
          </p:cNvPr>
          <p:cNvSpPr>
            <a:spLocks noGrp="1"/>
          </p:cNvSpPr>
          <p:nvPr>
            <p:ph idx="1"/>
          </p:nvPr>
        </p:nvSpPr>
        <p:spPr>
          <a:xfrm>
            <a:off x="770129" y="1011937"/>
            <a:ext cx="9246771" cy="2706624"/>
          </a:xfrm>
        </p:spPr>
        <p:txBody>
          <a:bodyPr>
            <a:normAutofit/>
          </a:bodyPr>
          <a:lstStyle/>
          <a:p>
            <a:pPr marL="342900" indent="-342900" algn="just">
              <a:lnSpc>
                <a:spcPct val="120000"/>
              </a:lnSpc>
              <a:spcAft>
                <a:spcPts val="800"/>
              </a:spcAft>
              <a:buFont typeface="Symbol" panose="05050102010706020507" pitchFamily="18" charset="2"/>
              <a:buChar char=""/>
            </a:pPr>
            <a:r>
              <a:rPr lang="en-ZA" sz="1800" dirty="0">
                <a:effectLst/>
                <a:latin typeface="Arial" panose="020B0604020202020204" pitchFamily="34" charset="0"/>
                <a:ea typeface="Calibri" panose="020F0502020204030204" pitchFamily="34" charset="0"/>
              </a:rPr>
              <a:t>The Committee during the </a:t>
            </a:r>
            <a:r>
              <a:rPr lang="en-ZA" sz="1800" dirty="0">
                <a:ea typeface="Calibri" panose="020F0502020204030204" pitchFamily="34" charset="0"/>
              </a:rPr>
              <a:t>7</a:t>
            </a:r>
            <a:r>
              <a:rPr lang="en-ZA" sz="1800" baseline="30000" dirty="0">
                <a:ea typeface="Calibri" panose="020F0502020204030204" pitchFamily="34" charset="0"/>
              </a:rPr>
              <a:t>th</a:t>
            </a:r>
            <a:r>
              <a:rPr lang="en-ZA" sz="1800" dirty="0">
                <a:ea typeface="Calibri" panose="020F0502020204030204" pitchFamily="34" charset="0"/>
              </a:rPr>
              <a:t> Administration </a:t>
            </a:r>
            <a:r>
              <a:rPr lang="en-ZA" sz="1800" dirty="0">
                <a:effectLst/>
                <a:latin typeface="Arial" panose="020B0604020202020204" pitchFamily="34" charset="0"/>
                <a:ea typeface="Calibri" panose="020F0502020204030204" pitchFamily="34" charset="0"/>
              </a:rPr>
              <a:t>should monitor the Department and Entities over the implementation of:</a:t>
            </a:r>
          </a:p>
          <a:p>
            <a:pPr lvl="1" algn="just">
              <a:lnSpc>
                <a:spcPct val="120000"/>
              </a:lnSpc>
              <a:spcAft>
                <a:spcPts val="800"/>
              </a:spcAft>
              <a:buFont typeface="Wingdings" panose="05000000000000000000" pitchFamily="2" charset="2"/>
              <a:buChar char="Ø"/>
            </a:pPr>
            <a:r>
              <a:rPr lang="en-ZA" sz="1800" dirty="0">
                <a:ea typeface="Calibri" panose="020F0502020204030204" pitchFamily="34" charset="0"/>
              </a:rPr>
              <a:t>the Auditor-General’s recommendations;</a:t>
            </a:r>
          </a:p>
          <a:p>
            <a:pPr lvl="1" algn="just">
              <a:lnSpc>
                <a:spcPct val="120000"/>
              </a:lnSpc>
              <a:spcAft>
                <a:spcPts val="800"/>
              </a:spcAft>
              <a:buFont typeface="Wingdings" panose="05000000000000000000" pitchFamily="2" charset="2"/>
              <a:buChar char="Ø"/>
            </a:pPr>
            <a:r>
              <a:rPr lang="en-ZA" sz="1800" dirty="0">
                <a:ea typeface="Calibri" panose="020F0502020204030204" pitchFamily="34" charset="0"/>
              </a:rPr>
              <a:t>recommendations of its Budget Review Report (BRRR); and</a:t>
            </a:r>
          </a:p>
          <a:p>
            <a:pPr lvl="1" algn="just">
              <a:lnSpc>
                <a:spcPct val="120000"/>
              </a:lnSpc>
              <a:spcAft>
                <a:spcPts val="800"/>
              </a:spcAft>
              <a:buFont typeface="Wingdings" panose="05000000000000000000" pitchFamily="2" charset="2"/>
              <a:buChar char="Ø"/>
            </a:pPr>
            <a:r>
              <a:rPr lang="en-ZA" sz="1800" dirty="0">
                <a:ea typeface="Calibri" panose="020F0502020204030204" pitchFamily="34" charset="0"/>
              </a:rPr>
              <a:t>recommendations emanating from oversight reports and public hearings.</a:t>
            </a:r>
          </a:p>
          <a:p>
            <a:pPr lvl="1" algn="just">
              <a:lnSpc>
                <a:spcPct val="120000"/>
              </a:lnSpc>
              <a:spcAft>
                <a:spcPts val="800"/>
              </a:spcAft>
              <a:buFont typeface="Wingdings" panose="05000000000000000000" pitchFamily="2" charset="2"/>
              <a:buChar char="Ø"/>
            </a:pPr>
            <a:endParaRPr lang="en-ZA" sz="18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lvl="0" indent="-342900" algn="just">
              <a:lnSpc>
                <a:spcPct val="120000"/>
              </a:lnSpc>
              <a:spcAft>
                <a:spcPts val="800"/>
              </a:spcAft>
              <a:buFont typeface="Symbol" panose="05050102010706020507" pitchFamily="18" charset="2"/>
              <a:buChar char=""/>
            </a:pPr>
            <a:endParaRPr lang="en-ZA" dirty="0"/>
          </a:p>
        </p:txBody>
      </p:sp>
    </p:spTree>
    <p:extLst>
      <p:ext uri="{BB962C8B-B14F-4D97-AF65-F5344CB8AC3E}">
        <p14:creationId xmlns:p14="http://schemas.microsoft.com/office/powerpoint/2010/main" val="1779140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2FD59-D99F-B9D1-EB01-246ED6583930}"/>
              </a:ext>
            </a:extLst>
          </p:cNvPr>
          <p:cNvSpPr>
            <a:spLocks noGrp="1"/>
          </p:cNvSpPr>
          <p:nvPr>
            <p:ph type="title"/>
          </p:nvPr>
        </p:nvSpPr>
        <p:spPr>
          <a:xfrm>
            <a:off x="706121" y="0"/>
            <a:ext cx="9114692" cy="465826"/>
          </a:xfrm>
        </p:spPr>
        <p:txBody>
          <a:bodyPr>
            <a:normAutofit/>
          </a:bodyPr>
          <a:lstStyle/>
          <a:p>
            <a:pPr lvl="0" algn="just">
              <a:lnSpc>
                <a:spcPct val="120000"/>
              </a:lnSpc>
              <a:spcAft>
                <a:spcPts val="800"/>
              </a:spcAft>
              <a:tabLst>
                <a:tab pos="457200" algn="l"/>
              </a:tabLst>
            </a:pPr>
            <a:r>
              <a:rPr lang="en-ZA" sz="2000" dirty="0">
                <a:solidFill>
                  <a:schemeClr val="accent6"/>
                </a:solidFill>
              </a:rPr>
              <a:t>Highlights of the key emerging challenges</a:t>
            </a:r>
          </a:p>
        </p:txBody>
      </p:sp>
      <p:sp>
        <p:nvSpPr>
          <p:cNvPr id="3" name="Content Placeholder 2">
            <a:extLst>
              <a:ext uri="{FF2B5EF4-FFF2-40B4-BE49-F238E27FC236}">
                <a16:creationId xmlns:a16="http://schemas.microsoft.com/office/drawing/2014/main" id="{D21C47EF-97DF-A678-FCB0-36508F43871C}"/>
              </a:ext>
            </a:extLst>
          </p:cNvPr>
          <p:cNvSpPr>
            <a:spLocks noGrp="1"/>
          </p:cNvSpPr>
          <p:nvPr>
            <p:ph idx="1"/>
          </p:nvPr>
        </p:nvSpPr>
        <p:spPr>
          <a:xfrm>
            <a:off x="770129" y="465827"/>
            <a:ext cx="9246771" cy="6452558"/>
          </a:xfrm>
        </p:spPr>
        <p:txBody>
          <a:bodyPr>
            <a:normAutofit fontScale="32500" lnSpcReduction="20000"/>
          </a:bodyPr>
          <a:lstStyle/>
          <a:p>
            <a:pPr marL="342900" indent="-342900" algn="just">
              <a:lnSpc>
                <a:spcPct val="120000"/>
              </a:lnSpc>
              <a:spcAft>
                <a:spcPts val="800"/>
              </a:spcAft>
              <a:buFont typeface="Symbol" panose="05050102010706020507" pitchFamily="18" charset="2"/>
              <a:buChar char=""/>
            </a:pPr>
            <a:r>
              <a:rPr lang="en-ZA" sz="3100" dirty="0">
                <a:ea typeface="Calibri" panose="020F0502020204030204" pitchFamily="34" charset="0"/>
              </a:rPr>
              <a:t>Particular attention was on non-performing Entities reporting to the Department of Communications and Digital Technologies, namely the SABC, SAPO, and SITA all of whom were sighted as having regressed in performance by AGSA Reports. </a:t>
            </a:r>
          </a:p>
          <a:p>
            <a:pPr marL="342900" indent="-342900" algn="just">
              <a:lnSpc>
                <a:spcPct val="120000"/>
              </a:lnSpc>
              <a:spcAft>
                <a:spcPts val="800"/>
              </a:spcAft>
              <a:buFont typeface="Symbol" panose="05050102010706020507" pitchFamily="18" charset="2"/>
              <a:buChar char=""/>
            </a:pPr>
            <a:r>
              <a:rPr lang="en-ZA" sz="3100" dirty="0">
                <a:ea typeface="Calibri" panose="020F0502020204030204" pitchFamily="34" charset="0"/>
              </a:rPr>
              <a:t>Similarly, the Boards for MDDA, SAPO, Postbank, SITA and USAASA will require stringent oversight to ensure that governance of the Entities retains high standards that can lead to the stability of the organisations.</a:t>
            </a:r>
          </a:p>
          <a:p>
            <a:pPr marL="342900" indent="-342900" algn="just">
              <a:lnSpc>
                <a:spcPct val="120000"/>
              </a:lnSpc>
              <a:spcAft>
                <a:spcPts val="800"/>
              </a:spcAft>
              <a:buFont typeface="Symbol" panose="05050102010706020507" pitchFamily="18" charset="2"/>
              <a:buChar char=""/>
            </a:pPr>
            <a:r>
              <a:rPr lang="en-ZA" sz="3100" dirty="0">
                <a:ea typeface="Calibri" panose="020F0502020204030204" pitchFamily="34" charset="0"/>
              </a:rPr>
              <a:t>On the Postbank, there was a KPMG report which was sanctioned by the Department to investigate the fraud of about R89.5 million. The Committee raised concerns that it was never afforded access to the report and that not enough consequence management was implemented given the massive looting at the Entity. Only five employees were dismissed because of the findings from that report.</a:t>
            </a:r>
          </a:p>
          <a:p>
            <a:pPr marL="342900" indent="-342900" algn="just">
              <a:lnSpc>
                <a:spcPct val="120000"/>
              </a:lnSpc>
              <a:spcAft>
                <a:spcPts val="800"/>
              </a:spcAft>
              <a:buFont typeface="Symbol" panose="05050102010706020507" pitchFamily="18" charset="2"/>
              <a:buChar char=""/>
            </a:pPr>
            <a:r>
              <a:rPr lang="en-ZA" sz="3100" dirty="0">
                <a:ea typeface="Calibri" panose="020F0502020204030204" pitchFamily="34" charset="0"/>
              </a:rPr>
              <a:t>During the SABC 2022/23 annual reporting the SABC had agreed to conduct a forensic investigation on the bailout spending. The Committee raised concerns that there were several assets which had been sold by the Entity without leading to improvements on financial stability and the Entity is still in the same position before the bailout. </a:t>
            </a:r>
          </a:p>
          <a:p>
            <a:pPr marL="342900" indent="-342900" algn="just">
              <a:lnSpc>
                <a:spcPct val="120000"/>
              </a:lnSpc>
              <a:spcAft>
                <a:spcPts val="800"/>
              </a:spcAft>
              <a:buFont typeface="Symbol" panose="05050102010706020507" pitchFamily="18" charset="2"/>
              <a:buChar char=""/>
            </a:pPr>
            <a:r>
              <a:rPr lang="en-ZA" sz="3100" dirty="0">
                <a:ea typeface="Calibri" panose="020F0502020204030204" pitchFamily="34" charset="0"/>
              </a:rPr>
              <a:t>The Committee raised concerns around the irregular expenditure at the SABC and lack of consequence management over the last three years during the 6</a:t>
            </a:r>
            <a:r>
              <a:rPr lang="en-ZA" sz="3100" baseline="30000" dirty="0">
                <a:ea typeface="Calibri" panose="020F0502020204030204" pitchFamily="34" charset="0"/>
              </a:rPr>
              <a:t>th</a:t>
            </a:r>
            <a:r>
              <a:rPr lang="en-ZA" sz="3100" dirty="0">
                <a:ea typeface="Calibri" panose="020F0502020204030204" pitchFamily="34" charset="0"/>
              </a:rPr>
              <a:t> Administration. In the previous financial year (2022/23), there was a net loss of R400 million and irregular expenditure of R200 million. The Committee recommended that a bailout inquiry be conducted, and the report presented before the Members.</a:t>
            </a:r>
          </a:p>
          <a:p>
            <a:pPr marL="342900" indent="-342900" algn="just">
              <a:lnSpc>
                <a:spcPct val="120000"/>
              </a:lnSpc>
              <a:spcAft>
                <a:spcPts val="800"/>
              </a:spcAft>
              <a:buFont typeface="Symbol" panose="05050102010706020507" pitchFamily="18" charset="2"/>
              <a:buChar char=""/>
            </a:pPr>
            <a:r>
              <a:rPr lang="en-ZA" sz="3100" dirty="0">
                <a:ea typeface="Calibri" panose="020F0502020204030204" pitchFamily="34" charset="0"/>
              </a:rPr>
              <a:t>The 7th Parliament will need to ensure that the Community media remains relevant and sustainable by engaging the department and the MDDA on the financing model of Community radio stations.</a:t>
            </a:r>
          </a:p>
          <a:p>
            <a:pPr marL="342900" indent="-342900" algn="just">
              <a:lnSpc>
                <a:spcPct val="120000"/>
              </a:lnSpc>
              <a:spcAft>
                <a:spcPts val="800"/>
              </a:spcAft>
              <a:buFont typeface="Symbol" panose="05050102010706020507" pitchFamily="18" charset="2"/>
              <a:buChar char=""/>
            </a:pPr>
            <a:r>
              <a:rPr lang="en-ZA" sz="3100" dirty="0">
                <a:ea typeface="Calibri" panose="020F0502020204030204" pitchFamily="34" charset="0"/>
              </a:rPr>
              <a:t>ICT use should underpin the oversight work of the Committee to assist with the oversight work..</a:t>
            </a:r>
          </a:p>
          <a:p>
            <a:pPr marL="342900" indent="-342900" algn="just">
              <a:lnSpc>
                <a:spcPct val="120000"/>
              </a:lnSpc>
              <a:spcAft>
                <a:spcPts val="800"/>
              </a:spcAft>
              <a:buFont typeface="Symbol" panose="05050102010706020507" pitchFamily="18" charset="2"/>
              <a:buChar char=""/>
            </a:pPr>
            <a:r>
              <a:rPr lang="en-GB" sz="3100" dirty="0">
                <a:ea typeface="Calibri" panose="020F0502020204030204" pitchFamily="34" charset="0"/>
              </a:rPr>
              <a:t>Artificial Intelligence (AI) is rapidly becoming mainstream and </a:t>
            </a:r>
            <a:r>
              <a:rPr lang="en-US" sz="3100" dirty="0">
                <a:ea typeface="Calibri" panose="020F0502020204030204" pitchFamily="34" charset="0"/>
              </a:rPr>
              <a:t>digital platforms have become crucial tools transforming social, cultural and political interactions around the globe; this </a:t>
            </a:r>
            <a:r>
              <a:rPr lang="en-GB" sz="3100" dirty="0">
                <a:ea typeface="Calibri" panose="020F0502020204030204" pitchFamily="34" charset="0"/>
              </a:rPr>
              <a:t>further put urgency on Members to be fully equipped to address all the dynamics brought about by these rapid technological developments.</a:t>
            </a:r>
          </a:p>
          <a:p>
            <a:pPr marL="342900" indent="-342900" algn="just">
              <a:lnSpc>
                <a:spcPct val="120000"/>
              </a:lnSpc>
              <a:spcAft>
                <a:spcPts val="800"/>
              </a:spcAft>
              <a:buFont typeface="Symbol" panose="05050102010706020507" pitchFamily="18" charset="2"/>
              <a:buChar char=""/>
            </a:pPr>
            <a:r>
              <a:rPr lang="en-ZA" sz="3100" dirty="0">
                <a:ea typeface="Calibri" panose="020F0502020204030204" pitchFamily="34" charset="0"/>
              </a:rPr>
              <a:t>As indicated in the 5th Parliament Committee Legacy report indicated that the Electronic Communications Amendment Bill was returned to the Department partly on the basis that Members found the issues too technical to comprehend and therefore recommended that the Committee of the 6th Parliament undergo capacity development initiatives. Still, there was no focused training specific to this recommendation because the amendment was never tabled during the 6th Parliament, given the reasons already stated in paragraph 4 of this section. </a:t>
            </a:r>
          </a:p>
          <a:p>
            <a:pPr marL="342900" indent="-342900" algn="just">
              <a:lnSpc>
                <a:spcPct val="120000"/>
              </a:lnSpc>
              <a:spcAft>
                <a:spcPts val="800"/>
              </a:spcAft>
              <a:buFont typeface="Symbol" panose="05050102010706020507" pitchFamily="18" charset="2"/>
              <a:buChar char=""/>
            </a:pPr>
            <a:r>
              <a:rPr lang="en-ZA" sz="3100" dirty="0">
                <a:ea typeface="Calibri" panose="020F0502020204030204" pitchFamily="34" charset="0"/>
              </a:rPr>
              <a:t>It is expected that the ECA amendment Bill will be introduced during the 7th Parliament and therefore this recommendation will remain relevant, and the Committee will have to embark on specific training related to this amendment.</a:t>
            </a:r>
          </a:p>
          <a:p>
            <a:pPr marL="342900" indent="-342900" algn="just">
              <a:lnSpc>
                <a:spcPct val="120000"/>
              </a:lnSpc>
              <a:spcAft>
                <a:spcPts val="800"/>
              </a:spcAft>
              <a:buFont typeface="Symbol" panose="05050102010706020507" pitchFamily="18" charset="2"/>
              <a:buChar char=""/>
            </a:pPr>
            <a:endParaRPr lang="en-ZA" sz="31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lvl="0" indent="-342900" algn="just">
              <a:lnSpc>
                <a:spcPct val="120000"/>
              </a:lnSpc>
              <a:spcAft>
                <a:spcPts val="800"/>
              </a:spcAft>
              <a:buFont typeface="Symbol" panose="05050102010706020507" pitchFamily="18" charset="2"/>
              <a:buChar char=""/>
            </a:pPr>
            <a:endParaRPr lang="en-ZA" dirty="0"/>
          </a:p>
        </p:txBody>
      </p:sp>
    </p:spTree>
    <p:extLst>
      <p:ext uri="{BB962C8B-B14F-4D97-AF65-F5344CB8AC3E}">
        <p14:creationId xmlns:p14="http://schemas.microsoft.com/office/powerpoint/2010/main" val="3277378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2FD59-D99F-B9D1-EB01-246ED6583930}"/>
              </a:ext>
            </a:extLst>
          </p:cNvPr>
          <p:cNvSpPr>
            <a:spLocks noGrp="1"/>
          </p:cNvSpPr>
          <p:nvPr>
            <p:ph type="title"/>
          </p:nvPr>
        </p:nvSpPr>
        <p:spPr>
          <a:xfrm>
            <a:off x="142240" y="0"/>
            <a:ext cx="9678573" cy="465826"/>
          </a:xfrm>
        </p:spPr>
        <p:txBody>
          <a:bodyPr>
            <a:noAutofit/>
          </a:bodyPr>
          <a:lstStyle/>
          <a:p>
            <a:pPr marL="228600" lvl="1" algn="l">
              <a:spcBef>
                <a:spcPts val="1000"/>
              </a:spcBef>
            </a:pPr>
            <a:r>
              <a:rPr lang="en-ZA" sz="2500" b="1" kern="1200" dirty="0">
                <a:solidFill>
                  <a:schemeClr val="accent6"/>
                </a:solidFill>
                <a:latin typeface="Arial" panose="020B0604020202020204" pitchFamily="34" charset="0"/>
                <a:ea typeface="+mj-ea"/>
                <a:cs typeface="Arial" panose="020B0604020202020204" pitchFamily="34" charset="0"/>
              </a:rPr>
              <a:t>Brief Sector Overview</a:t>
            </a:r>
          </a:p>
        </p:txBody>
      </p:sp>
      <p:sp>
        <p:nvSpPr>
          <p:cNvPr id="3" name="Content Placeholder 2">
            <a:extLst>
              <a:ext uri="{FF2B5EF4-FFF2-40B4-BE49-F238E27FC236}">
                <a16:creationId xmlns:a16="http://schemas.microsoft.com/office/drawing/2014/main" id="{D21C47EF-97DF-A678-FCB0-36508F43871C}"/>
              </a:ext>
            </a:extLst>
          </p:cNvPr>
          <p:cNvSpPr>
            <a:spLocks noGrp="1"/>
          </p:cNvSpPr>
          <p:nvPr>
            <p:ph idx="1"/>
          </p:nvPr>
        </p:nvSpPr>
        <p:spPr>
          <a:xfrm>
            <a:off x="278424" y="465826"/>
            <a:ext cx="9246771" cy="6452558"/>
          </a:xfrm>
        </p:spPr>
        <p:txBody>
          <a:bodyPr>
            <a:normAutofit/>
          </a:bodyPr>
          <a:lstStyle/>
          <a:p>
            <a:pPr marL="0" indent="0" algn="just">
              <a:lnSpc>
                <a:spcPct val="120000"/>
              </a:lnSpc>
              <a:spcAft>
                <a:spcPts val="800"/>
              </a:spcAft>
              <a:buNone/>
            </a:pPr>
            <a:r>
              <a:rPr lang="en-ZA" sz="1800" b="1" dirty="0">
                <a:ea typeface="Calibri" panose="020F0502020204030204" pitchFamily="34" charset="0"/>
              </a:rPr>
              <a:t>Sector Revenue</a:t>
            </a:r>
          </a:p>
          <a:p>
            <a:pPr algn="just">
              <a:lnSpc>
                <a:spcPct val="120000"/>
              </a:lnSpc>
              <a:spcAft>
                <a:spcPts val="80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The total revenue reported for the three sectors (telecommunications, broadcasting and postal) increased by 4.61 per cent from R243.6 billion in 2020 and 2021 to R254.8 billion in 2022, </a:t>
            </a:r>
            <a:r>
              <a:rPr lang="en-US" sz="1200" dirty="0">
                <a:effectLst/>
                <a:latin typeface="Arial" panose="020B0604020202020204" pitchFamily="34" charset="0"/>
                <a:ea typeface="Calibri" panose="020F0502020204030204" pitchFamily="34" charset="0"/>
                <a:cs typeface="Times New Roman" panose="02020603050405020304" pitchFamily="18" charset="0"/>
              </a:rPr>
              <a:t>a significant increase compared to a growth of 0.3 per cent post-COVID-19. </a:t>
            </a:r>
          </a:p>
          <a:p>
            <a:pPr algn="just">
              <a:lnSpc>
                <a:spcPct val="120000"/>
              </a:lnSpc>
              <a:spcAft>
                <a:spcPts val="800"/>
              </a:spcAft>
            </a:pPr>
            <a:r>
              <a:rPr lang="en-GB" sz="1200" dirty="0">
                <a:ea typeface="Calibri" panose="020F0502020204030204" pitchFamily="34" charset="0"/>
                <a:cs typeface="Times New Roman" panose="02020603050405020304" pitchFamily="18" charset="0"/>
              </a:rPr>
              <a:t>Despite the load-shedding faced by the country in 2022, telecommunications and broadcasting services revenue increased by 3.94 per cent and 11.97 per cent in 2022, respectively; however, the postal services revenue decreased by 16.26 per cent from R6.6 billion in 2021 to R5.5 billion in 2022. </a:t>
            </a:r>
          </a:p>
          <a:p>
            <a:pPr algn="just">
              <a:lnSpc>
                <a:spcPct val="120000"/>
              </a:lnSpc>
              <a:spcAft>
                <a:spcPts val="800"/>
              </a:spcAft>
            </a:pPr>
            <a:r>
              <a:rPr lang="en-US" sz="1200" dirty="0">
                <a:ea typeface="Calibri" panose="020F0502020204030204" pitchFamily="34" charset="0"/>
                <a:cs typeface="Times New Roman" panose="02020603050405020304" pitchFamily="18" charset="0"/>
              </a:rPr>
              <a:t>The total revenue of the three sectors for the 12 months ending 30th September each year (2018-2022) is depicted in the chart on the next page:</a:t>
            </a:r>
            <a:endParaRPr lang="en-ZA" sz="1200" dirty="0">
              <a:ea typeface="Calibri" panose="020F0502020204030204" pitchFamily="34" charset="0"/>
              <a:cs typeface="Times New Roman" panose="02020603050405020304" pitchFamily="18" charset="0"/>
            </a:endParaRPr>
          </a:p>
          <a:p>
            <a:pPr algn="just">
              <a:lnSpc>
                <a:spcPct val="120000"/>
              </a:lnSpc>
              <a:spcAft>
                <a:spcPts val="800"/>
              </a:spcAft>
            </a:pPr>
            <a:endParaRPr lang="en-GB" sz="1200" dirty="0">
              <a:ea typeface="Calibri" panose="020F0502020204030204" pitchFamily="34" charset="0"/>
              <a:cs typeface="Times New Roman" panose="02020603050405020304" pitchFamily="18" charset="0"/>
            </a:endParaRPr>
          </a:p>
          <a:p>
            <a:pPr algn="just">
              <a:lnSpc>
                <a:spcPct val="120000"/>
              </a:lnSpc>
              <a:spcAft>
                <a:spcPts val="800"/>
              </a:spcAft>
            </a:pPr>
            <a:endParaRPr lang="en-GB" sz="1200" dirty="0">
              <a:ea typeface="Calibri" panose="020F0502020204030204" pitchFamily="34" charset="0"/>
              <a:cs typeface="Times New Roman" panose="02020603050405020304" pitchFamily="18" charset="0"/>
            </a:endParaRPr>
          </a:p>
          <a:p>
            <a:pPr algn="just">
              <a:lnSpc>
                <a:spcPct val="120000"/>
              </a:lnSpc>
              <a:spcAft>
                <a:spcPts val="800"/>
              </a:spcAft>
            </a:pPr>
            <a:endParaRPr lang="en-ZA" sz="1200" dirty="0">
              <a:ea typeface="Calibri" panose="020F0502020204030204" pitchFamily="34" charset="0"/>
              <a:cs typeface="Times New Roman" panose="02020603050405020304" pitchFamily="18" charset="0"/>
            </a:endParaRPr>
          </a:p>
          <a:p>
            <a:pPr marL="0" indent="0" algn="just">
              <a:lnSpc>
                <a:spcPct val="120000"/>
              </a:lnSpc>
              <a:spcAft>
                <a:spcPts val="800"/>
              </a:spcAft>
              <a:buNone/>
            </a:pPr>
            <a:endParaRPr lang="en-ZA" sz="1200" dirty="0">
              <a:ea typeface="Calibri" panose="020F0502020204030204" pitchFamily="34" charset="0"/>
              <a:cs typeface="Times New Roman" panose="02020603050405020304" pitchFamily="18"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lvl="0" indent="-342900" algn="just">
              <a:lnSpc>
                <a:spcPct val="120000"/>
              </a:lnSpc>
              <a:spcAft>
                <a:spcPts val="800"/>
              </a:spcAft>
              <a:buFont typeface="Symbol" panose="05050102010706020507" pitchFamily="18" charset="2"/>
              <a:buChar char=""/>
            </a:pPr>
            <a:endParaRPr lang="en-ZA" dirty="0"/>
          </a:p>
        </p:txBody>
      </p:sp>
      <p:pic>
        <p:nvPicPr>
          <p:cNvPr id="4" name="Picture 3">
            <a:extLst>
              <a:ext uri="{FF2B5EF4-FFF2-40B4-BE49-F238E27FC236}">
                <a16:creationId xmlns:a16="http://schemas.microsoft.com/office/drawing/2014/main" id="{CBFF2998-048A-564C-81AD-9D5330D096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690" y="3429000"/>
            <a:ext cx="8997505" cy="3093720"/>
          </a:xfrm>
          <a:prstGeom prst="rect">
            <a:avLst/>
          </a:prstGeom>
          <a:noFill/>
          <a:ln>
            <a:noFill/>
          </a:ln>
        </p:spPr>
      </p:pic>
    </p:spTree>
    <p:extLst>
      <p:ext uri="{BB962C8B-B14F-4D97-AF65-F5344CB8AC3E}">
        <p14:creationId xmlns:p14="http://schemas.microsoft.com/office/powerpoint/2010/main" val="3611950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2FD59-D99F-B9D1-EB01-246ED6583930}"/>
              </a:ext>
            </a:extLst>
          </p:cNvPr>
          <p:cNvSpPr>
            <a:spLocks noGrp="1"/>
          </p:cNvSpPr>
          <p:nvPr>
            <p:ph type="title"/>
          </p:nvPr>
        </p:nvSpPr>
        <p:spPr>
          <a:xfrm>
            <a:off x="71120" y="0"/>
            <a:ext cx="9749693" cy="465826"/>
          </a:xfrm>
        </p:spPr>
        <p:txBody>
          <a:bodyPr>
            <a:normAutofit fontScale="90000"/>
          </a:bodyPr>
          <a:lstStyle/>
          <a:p>
            <a:pPr marL="228600" lvl="2" algn="l">
              <a:lnSpc>
                <a:spcPct val="100000"/>
              </a:lnSpc>
              <a:spcBef>
                <a:spcPts val="1000"/>
              </a:spcBef>
            </a:pPr>
            <a:r>
              <a:rPr lang="en-US" sz="2500" b="1" kern="1200" dirty="0">
                <a:solidFill>
                  <a:schemeClr val="accent6"/>
                </a:solidFill>
                <a:latin typeface="Arial" panose="020B0604020202020204" pitchFamily="34" charset="0"/>
                <a:ea typeface="+mj-ea"/>
                <a:cs typeface="Arial" panose="020B0604020202020204" pitchFamily="34" charset="0"/>
              </a:rPr>
              <a:t>E</a:t>
            </a:r>
            <a:r>
              <a:rPr lang="en-ZA" sz="2500" b="1" kern="1200" dirty="0">
                <a:solidFill>
                  <a:schemeClr val="accent6"/>
                </a:solidFill>
                <a:latin typeface="Arial" panose="020B0604020202020204" pitchFamily="34" charset="0"/>
                <a:ea typeface="+mj-ea"/>
                <a:cs typeface="Arial" panose="020B0604020202020204" pitchFamily="34" charset="0"/>
              </a:rPr>
              <a:t>employment </a:t>
            </a:r>
          </a:p>
        </p:txBody>
      </p:sp>
      <p:sp>
        <p:nvSpPr>
          <p:cNvPr id="3" name="Content Placeholder 2">
            <a:extLst>
              <a:ext uri="{FF2B5EF4-FFF2-40B4-BE49-F238E27FC236}">
                <a16:creationId xmlns:a16="http://schemas.microsoft.com/office/drawing/2014/main" id="{D21C47EF-97DF-A678-FCB0-36508F43871C}"/>
              </a:ext>
            </a:extLst>
          </p:cNvPr>
          <p:cNvSpPr>
            <a:spLocks noGrp="1"/>
          </p:cNvSpPr>
          <p:nvPr>
            <p:ph idx="1"/>
          </p:nvPr>
        </p:nvSpPr>
        <p:spPr>
          <a:xfrm>
            <a:off x="278424" y="465826"/>
            <a:ext cx="9246771" cy="6452558"/>
          </a:xfrm>
        </p:spPr>
        <p:txBody>
          <a:bodyPr>
            <a:normAutofit/>
          </a:bodyPr>
          <a:lstStyle/>
          <a:p>
            <a:pPr algn="just">
              <a:lnSpc>
                <a:spcPct val="100000"/>
              </a:lnSpc>
              <a:spcAft>
                <a:spcPts val="800"/>
              </a:spcAft>
            </a:pPr>
            <a:r>
              <a:rPr lang="en-GB" sz="1200" dirty="0">
                <a:ea typeface="Calibri" panose="020F0502020204030204" pitchFamily="34" charset="0"/>
                <a:cs typeface="Times New Roman" panose="02020603050405020304" pitchFamily="18" charset="0"/>
              </a:rPr>
              <a:t>In 2023, male employees made up 150 303 (58.7%) of the workforce, while women employees increased to 105 604 (41.3%). </a:t>
            </a:r>
          </a:p>
          <a:p>
            <a:pPr algn="just">
              <a:lnSpc>
                <a:spcPct val="100000"/>
              </a:lnSpc>
              <a:spcAft>
                <a:spcPts val="800"/>
              </a:spcAft>
            </a:pPr>
            <a:r>
              <a:rPr lang="en-GB" sz="1200" dirty="0">
                <a:ea typeface="Calibri" panose="020F0502020204030204" pitchFamily="34" charset="0"/>
                <a:cs typeface="Times New Roman" panose="02020603050405020304" pitchFamily="18" charset="0"/>
              </a:rPr>
              <a:t>The changes revealed a total of 9 971 females became employees in the sector between 2020/21 and 2022/23, while the total for males was 3 970.</a:t>
            </a:r>
          </a:p>
          <a:p>
            <a:pPr algn="just">
              <a:lnSpc>
                <a:spcPct val="100000"/>
              </a:lnSpc>
              <a:spcAft>
                <a:spcPts val="800"/>
              </a:spcAft>
            </a:pPr>
            <a:r>
              <a:rPr lang="en-GB" sz="1200" dirty="0">
                <a:ea typeface="Calibri" panose="020F0502020204030204" pitchFamily="34" charset="0"/>
                <a:cs typeface="Times New Roman" panose="02020603050405020304" pitchFamily="18" charset="0"/>
              </a:rPr>
              <a:t>The number of unemployed youth had risen sharply to over 2.8 million (12%) between the ages of 15-24.</a:t>
            </a:r>
          </a:p>
          <a:p>
            <a:pPr algn="just">
              <a:lnSpc>
                <a:spcPct val="100000"/>
              </a:lnSpc>
              <a:spcAft>
                <a:spcPts val="800"/>
              </a:spcAft>
            </a:pPr>
            <a:r>
              <a:rPr lang="en-GB" sz="1200" dirty="0">
                <a:ea typeface="Calibri" panose="020F0502020204030204" pitchFamily="34" charset="0"/>
                <a:cs typeface="Times New Roman" panose="02020603050405020304" pitchFamily="18" charset="0"/>
              </a:rPr>
              <a:t>For the combined ICT sector, employment slightly decreased from </a:t>
            </a:r>
            <a:r>
              <a:rPr lang="en-US" sz="1200" dirty="0">
                <a:ea typeface="Calibri" panose="020F0502020204030204" pitchFamily="34" charset="0"/>
                <a:cs typeface="Times New Roman" panose="02020603050405020304" pitchFamily="18" charset="0"/>
              </a:rPr>
              <a:t>61 757 employees in 2018 to 53 634 employees in 2022, see chart below. </a:t>
            </a:r>
            <a:endParaRPr lang="en-GB" sz="1200" dirty="0">
              <a:ea typeface="Calibri" panose="020F0502020204030204" pitchFamily="34" charset="0"/>
              <a:cs typeface="Times New Roman" panose="02020603050405020304" pitchFamily="18" charset="0"/>
            </a:endParaRPr>
          </a:p>
          <a:p>
            <a:pPr algn="just">
              <a:lnSpc>
                <a:spcPct val="100000"/>
              </a:lnSpc>
              <a:spcAft>
                <a:spcPts val="800"/>
              </a:spcAft>
            </a:pPr>
            <a:r>
              <a:rPr lang="en-US" sz="1200" dirty="0">
                <a:ea typeface="Calibri" panose="020F0502020204030204" pitchFamily="34" charset="0"/>
                <a:cs typeface="Times New Roman" panose="02020603050405020304" pitchFamily="18" charset="0"/>
              </a:rPr>
              <a:t>This was a significant decrease and contrary to the government’s commitment. However, the year-on-year 20 per cent increased in employment from 2021 to 2022 is commendable. </a:t>
            </a:r>
            <a:endParaRPr lang="en-GB" sz="1200" dirty="0">
              <a:ea typeface="Calibri" panose="020F0502020204030204" pitchFamily="34" charset="0"/>
              <a:cs typeface="Times New Roman" panose="02020603050405020304" pitchFamily="18" charset="0"/>
            </a:endParaRPr>
          </a:p>
          <a:p>
            <a:pPr algn="just">
              <a:lnSpc>
                <a:spcPct val="120000"/>
              </a:lnSpc>
              <a:spcAft>
                <a:spcPts val="800"/>
              </a:spcAft>
            </a:pPr>
            <a:endParaRPr lang="en-ZA" sz="1200" dirty="0">
              <a:ea typeface="Calibri" panose="020F0502020204030204" pitchFamily="34" charset="0"/>
              <a:cs typeface="Times New Roman" panose="02020603050405020304" pitchFamily="18" charset="0"/>
            </a:endParaRPr>
          </a:p>
          <a:p>
            <a:pPr marL="0" indent="0" algn="just">
              <a:lnSpc>
                <a:spcPct val="120000"/>
              </a:lnSpc>
              <a:spcAft>
                <a:spcPts val="800"/>
              </a:spcAft>
              <a:buNone/>
            </a:pPr>
            <a:endParaRPr lang="en-ZA" sz="1200" dirty="0">
              <a:ea typeface="Calibri" panose="020F0502020204030204" pitchFamily="34" charset="0"/>
              <a:cs typeface="Times New Roman" panose="02020603050405020304" pitchFamily="18"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lvl="0" indent="-342900" algn="just">
              <a:lnSpc>
                <a:spcPct val="120000"/>
              </a:lnSpc>
              <a:spcAft>
                <a:spcPts val="800"/>
              </a:spcAft>
              <a:buFont typeface="Symbol" panose="05050102010706020507" pitchFamily="18" charset="2"/>
              <a:buChar char=""/>
            </a:pPr>
            <a:endParaRPr lang="en-ZA" dirty="0"/>
          </a:p>
        </p:txBody>
      </p:sp>
      <p:pic>
        <p:nvPicPr>
          <p:cNvPr id="5" name="Picture 4">
            <a:extLst>
              <a:ext uri="{FF2B5EF4-FFF2-40B4-BE49-F238E27FC236}">
                <a16:creationId xmlns:a16="http://schemas.microsoft.com/office/drawing/2014/main" id="{4F6AD9C1-99BF-3740-B779-0170CC58F99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121" y="3428999"/>
            <a:ext cx="8839375" cy="3101077"/>
          </a:xfrm>
          <a:prstGeom prst="rect">
            <a:avLst/>
          </a:prstGeom>
          <a:noFill/>
          <a:ln>
            <a:noFill/>
          </a:ln>
        </p:spPr>
      </p:pic>
    </p:spTree>
    <p:extLst>
      <p:ext uri="{BB962C8B-B14F-4D97-AF65-F5344CB8AC3E}">
        <p14:creationId xmlns:p14="http://schemas.microsoft.com/office/powerpoint/2010/main" val="1680013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2FD59-D99F-B9D1-EB01-246ED6583930}"/>
              </a:ext>
            </a:extLst>
          </p:cNvPr>
          <p:cNvSpPr>
            <a:spLocks noGrp="1"/>
          </p:cNvSpPr>
          <p:nvPr>
            <p:ph type="title"/>
          </p:nvPr>
        </p:nvSpPr>
        <p:spPr>
          <a:xfrm>
            <a:off x="0" y="0"/>
            <a:ext cx="9820813" cy="465826"/>
          </a:xfrm>
        </p:spPr>
        <p:txBody>
          <a:bodyPr>
            <a:normAutofit fontScale="90000"/>
          </a:bodyPr>
          <a:lstStyle/>
          <a:p>
            <a:pPr marL="228600" lvl="2" algn="l">
              <a:lnSpc>
                <a:spcPct val="100000"/>
              </a:lnSpc>
              <a:spcBef>
                <a:spcPts val="1000"/>
              </a:spcBef>
            </a:pPr>
            <a:r>
              <a:rPr lang="en-US" sz="2500" b="1" kern="1200" dirty="0">
                <a:solidFill>
                  <a:schemeClr val="accent6"/>
                </a:solidFill>
                <a:latin typeface="Arial" panose="020B0604020202020204" pitchFamily="34" charset="0"/>
                <a:ea typeface="+mj-ea"/>
                <a:cs typeface="Arial" panose="020B0604020202020204" pitchFamily="34" charset="0"/>
              </a:rPr>
              <a:t>Method of Work of the Committee</a:t>
            </a:r>
            <a:r>
              <a:rPr lang="en-ZA" sz="2500" b="1" kern="1200" dirty="0">
                <a:solidFill>
                  <a:schemeClr val="accent6"/>
                </a:solidFill>
                <a:latin typeface="Arial" panose="020B0604020202020204" pitchFamily="34" charset="0"/>
                <a:ea typeface="+mj-ea"/>
                <a:cs typeface="Arial" panose="020B0604020202020204" pitchFamily="34" charset="0"/>
              </a:rPr>
              <a:t> </a:t>
            </a:r>
          </a:p>
        </p:txBody>
      </p:sp>
      <p:sp>
        <p:nvSpPr>
          <p:cNvPr id="3" name="Content Placeholder 2">
            <a:extLst>
              <a:ext uri="{FF2B5EF4-FFF2-40B4-BE49-F238E27FC236}">
                <a16:creationId xmlns:a16="http://schemas.microsoft.com/office/drawing/2014/main" id="{D21C47EF-97DF-A678-FCB0-36508F43871C}"/>
              </a:ext>
            </a:extLst>
          </p:cNvPr>
          <p:cNvSpPr>
            <a:spLocks noGrp="1"/>
          </p:cNvSpPr>
          <p:nvPr>
            <p:ph idx="1"/>
          </p:nvPr>
        </p:nvSpPr>
        <p:spPr>
          <a:xfrm>
            <a:off x="278424" y="681486"/>
            <a:ext cx="9246771" cy="6236897"/>
          </a:xfrm>
        </p:spPr>
        <p:txBody>
          <a:bodyPr>
            <a:normAutofit/>
          </a:bodyPr>
          <a:lstStyle/>
          <a:p>
            <a:pPr algn="just">
              <a:lnSpc>
                <a:spcPct val="120000"/>
              </a:lnSpc>
              <a:spcAft>
                <a:spcPts val="800"/>
              </a:spcAft>
            </a:pPr>
            <a:r>
              <a:rPr lang="en-GB" sz="1300" dirty="0">
                <a:ea typeface="Calibri" panose="020F0502020204030204" pitchFamily="34" charset="0"/>
                <a:cs typeface="Times New Roman" panose="02020603050405020304" pitchFamily="18" charset="0"/>
              </a:rPr>
              <a:t>Oversight is a constitutionally mandated function of legislative organs of the State to scrutinise and oversee executive action and any organ of the State. </a:t>
            </a:r>
          </a:p>
          <a:p>
            <a:pPr algn="just">
              <a:lnSpc>
                <a:spcPct val="120000"/>
              </a:lnSpc>
              <a:spcAft>
                <a:spcPts val="800"/>
              </a:spcAft>
            </a:pPr>
            <a:r>
              <a:rPr lang="en-GB" sz="1300" dirty="0">
                <a:ea typeface="Calibri" panose="020F0502020204030204" pitchFamily="34" charset="0"/>
                <a:cs typeface="Times New Roman" panose="02020603050405020304" pitchFamily="18" charset="0"/>
              </a:rPr>
              <a:t>Oversight entails the informal, formal, watchful, strategic, and structured scrutiny exercised by legislature with respect to the implementation of laws, the application of the budget, and the strict observance of statutes and the Constitution.</a:t>
            </a:r>
          </a:p>
          <a:p>
            <a:pPr algn="just">
              <a:lnSpc>
                <a:spcPct val="120000"/>
              </a:lnSpc>
              <a:spcAft>
                <a:spcPts val="800"/>
              </a:spcAft>
            </a:pPr>
            <a:r>
              <a:rPr lang="en-GB" sz="1300" dirty="0">
                <a:ea typeface="Calibri" panose="020F0502020204030204" pitchFamily="34" charset="0"/>
                <a:cs typeface="Times New Roman" panose="02020603050405020304" pitchFamily="18" charset="0"/>
              </a:rPr>
              <a:t>In achieving this mandate, t</a:t>
            </a:r>
            <a:r>
              <a:rPr lang="en-ZA" sz="1300" dirty="0">
                <a:ea typeface="Calibri" panose="020F0502020204030204" pitchFamily="34" charset="0"/>
                <a:cs typeface="Times New Roman" panose="02020603050405020304" pitchFamily="18" charset="0"/>
              </a:rPr>
              <a:t>he Committee is primarily guided by the Parliamentary Programme </a:t>
            </a:r>
            <a:r>
              <a:rPr lang="en-GB" sz="1300" dirty="0">
                <a:ea typeface="Calibri" panose="020F0502020204030204" pitchFamily="34" charset="0"/>
                <a:cs typeface="Times New Roman" panose="02020603050405020304" pitchFamily="18" charset="0"/>
              </a:rPr>
              <a:t>as updated by the Programme Committee. For the 6th Parliament, the </a:t>
            </a:r>
            <a:r>
              <a:rPr lang="en-ZA" sz="1300" dirty="0">
                <a:ea typeface="Calibri" panose="020F0502020204030204" pitchFamily="34" charset="0"/>
                <a:cs typeface="Times New Roman" panose="02020603050405020304" pitchFamily="18" charset="0"/>
              </a:rPr>
              <a:t>oversight responsibilities of</a:t>
            </a:r>
            <a:r>
              <a:rPr lang="en-GB" sz="1300" dirty="0">
                <a:ea typeface="Calibri" panose="020F0502020204030204" pitchFamily="34" charset="0"/>
                <a:cs typeface="Times New Roman" panose="02020603050405020304" pitchFamily="18" charset="0"/>
              </a:rPr>
              <a:t> t</a:t>
            </a:r>
            <a:r>
              <a:rPr lang="en-ZA" sz="1300" dirty="0">
                <a:ea typeface="Calibri" panose="020F0502020204030204" pitchFamily="34" charset="0"/>
                <a:cs typeface="Times New Roman" panose="02020603050405020304" pitchFamily="18" charset="0"/>
              </a:rPr>
              <a:t>he Portfolio Committee were over two Budget Votes (4 and 30) belonging to the GCIS and DCDT respectively. </a:t>
            </a:r>
            <a:endParaRPr lang="en-US" sz="1300" dirty="0">
              <a:ea typeface="Calibri" panose="020F0502020204030204" pitchFamily="34" charset="0"/>
              <a:cs typeface="Times New Roman" panose="02020603050405020304" pitchFamily="18" charset="0"/>
            </a:endParaRPr>
          </a:p>
          <a:p>
            <a:pPr algn="just">
              <a:lnSpc>
                <a:spcPct val="120000"/>
              </a:lnSpc>
              <a:spcAft>
                <a:spcPts val="800"/>
              </a:spcAft>
            </a:pPr>
            <a:r>
              <a:rPr lang="en-ZA" sz="1300" dirty="0">
                <a:ea typeface="Calibri" panose="020F0502020204030204" pitchFamily="34" charset="0"/>
                <a:cs typeface="Times New Roman" panose="02020603050405020304" pitchFamily="18" charset="0"/>
              </a:rPr>
              <a:t>The Committee oversees the tabling of the legislated processes such as strategic and annual performance plans, quarterly, and annual reports</a:t>
            </a:r>
            <a:r>
              <a:rPr lang="en-US" sz="1300" dirty="0">
                <a:ea typeface="Calibri" panose="020F0502020204030204" pitchFamily="34" charset="0"/>
                <a:cs typeface="Times New Roman" panose="02020603050405020304" pitchFamily="18" charset="0"/>
              </a:rPr>
              <a:t>.</a:t>
            </a:r>
          </a:p>
          <a:p>
            <a:pPr algn="just">
              <a:lnSpc>
                <a:spcPct val="120000"/>
              </a:lnSpc>
              <a:spcAft>
                <a:spcPts val="800"/>
              </a:spcAft>
            </a:pPr>
            <a:r>
              <a:rPr lang="en-ZA" sz="1300" dirty="0">
                <a:ea typeface="Calibri" panose="020F0502020204030204" pitchFamily="34" charset="0"/>
                <a:cs typeface="Times New Roman" panose="02020603050405020304" pitchFamily="18" charset="0"/>
              </a:rPr>
              <a:t>The Committee’s strategic vision was guided by the Chairperson of the Committee to have a holistic approach to the oversight methodology. </a:t>
            </a:r>
            <a:endParaRPr lang="en-US" sz="1300" dirty="0">
              <a:ea typeface="Calibri" panose="020F0502020204030204" pitchFamily="34" charset="0"/>
              <a:cs typeface="Times New Roman" panose="02020603050405020304" pitchFamily="18" charset="0"/>
            </a:endParaRPr>
          </a:p>
          <a:p>
            <a:pPr algn="just">
              <a:lnSpc>
                <a:spcPct val="120000"/>
              </a:lnSpc>
              <a:spcAft>
                <a:spcPts val="800"/>
              </a:spcAft>
            </a:pPr>
            <a:r>
              <a:rPr lang="en-ZA" sz="1300" dirty="0">
                <a:ea typeface="Calibri" panose="020F0502020204030204" pitchFamily="34" charset="0"/>
                <a:cs typeface="Times New Roman" panose="02020603050405020304" pitchFamily="18" charset="0"/>
              </a:rPr>
              <a:t>This included interactions with various sector stakeholders resulting in robust consultative processes over the reporting period.</a:t>
            </a:r>
            <a:endParaRPr lang="en-US" sz="1300" dirty="0">
              <a:ea typeface="Calibri" panose="020F0502020204030204" pitchFamily="34" charset="0"/>
              <a:cs typeface="Times New Roman" panose="02020603050405020304" pitchFamily="18" charset="0"/>
            </a:endParaRPr>
          </a:p>
          <a:p>
            <a:pPr algn="just">
              <a:lnSpc>
                <a:spcPct val="120000"/>
              </a:lnSpc>
              <a:spcAft>
                <a:spcPts val="800"/>
              </a:spcAft>
            </a:pPr>
            <a:r>
              <a:rPr lang="en-ZA" sz="1300" dirty="0">
                <a:ea typeface="Calibri" panose="020F0502020204030204" pitchFamily="34" charset="0"/>
                <a:cs typeface="Times New Roman" panose="02020603050405020304" pitchFamily="18" charset="0"/>
              </a:rPr>
              <a:t>It is in the interest of Parliament and the public to have proper measures in place to ensure effective oversight programming. The Committee only managed two oversight visits during the 6th Parliament.</a:t>
            </a:r>
          </a:p>
          <a:p>
            <a:pPr algn="just">
              <a:lnSpc>
                <a:spcPct val="120000"/>
              </a:lnSpc>
              <a:spcAft>
                <a:spcPts val="800"/>
              </a:spcAft>
            </a:pPr>
            <a:endParaRPr lang="en-ZA" sz="1200" dirty="0">
              <a:ea typeface="Calibri" panose="020F0502020204030204" pitchFamily="34" charset="0"/>
              <a:cs typeface="Times New Roman" panose="02020603050405020304" pitchFamily="18" charset="0"/>
            </a:endParaRPr>
          </a:p>
          <a:p>
            <a:pPr marL="0" indent="0" algn="just">
              <a:lnSpc>
                <a:spcPct val="120000"/>
              </a:lnSpc>
              <a:spcAft>
                <a:spcPts val="800"/>
              </a:spcAft>
              <a:buNone/>
            </a:pPr>
            <a:endParaRPr lang="en-ZA" sz="1200" dirty="0">
              <a:ea typeface="Calibri" panose="020F0502020204030204" pitchFamily="34" charset="0"/>
              <a:cs typeface="Times New Roman" panose="02020603050405020304" pitchFamily="18"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indent="-342900" algn="just">
              <a:lnSpc>
                <a:spcPct val="120000"/>
              </a:lnSpc>
              <a:spcAft>
                <a:spcPts val="800"/>
              </a:spcAft>
              <a:buFont typeface="Symbol" panose="05050102010706020507" pitchFamily="18" charset="2"/>
              <a:buChar char=""/>
            </a:pPr>
            <a:endParaRPr lang="en-ZA" sz="1400" dirty="0">
              <a:ea typeface="Calibri" panose="020F0502020204030204" pitchFamily="34" charset="0"/>
            </a:endParaRPr>
          </a:p>
          <a:p>
            <a:pPr marL="342900" lvl="0" indent="-342900" algn="just">
              <a:lnSpc>
                <a:spcPct val="120000"/>
              </a:lnSpc>
              <a:spcAft>
                <a:spcPts val="800"/>
              </a:spcAft>
              <a:buFont typeface="Symbol" panose="05050102010706020507" pitchFamily="18" charset="2"/>
              <a:buChar char=""/>
            </a:pPr>
            <a:endParaRPr lang="en-ZA" dirty="0"/>
          </a:p>
        </p:txBody>
      </p:sp>
    </p:spTree>
    <p:extLst>
      <p:ext uri="{BB962C8B-B14F-4D97-AF65-F5344CB8AC3E}">
        <p14:creationId xmlns:p14="http://schemas.microsoft.com/office/powerpoint/2010/main" val="1702286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A92D5-AFC5-E5B4-5A52-F1DEB8FF38FA}"/>
              </a:ext>
            </a:extLst>
          </p:cNvPr>
          <p:cNvSpPr>
            <a:spLocks noGrp="1"/>
          </p:cNvSpPr>
          <p:nvPr>
            <p:ph type="title"/>
          </p:nvPr>
        </p:nvSpPr>
        <p:spPr>
          <a:xfrm>
            <a:off x="944880" y="153369"/>
            <a:ext cx="8902136" cy="809157"/>
          </a:xfrm>
        </p:spPr>
        <p:txBody>
          <a:bodyPr>
            <a:normAutofit/>
          </a:bodyPr>
          <a:lstStyle/>
          <a:p>
            <a:r>
              <a:rPr lang="en-US" sz="2800" dirty="0">
                <a:solidFill>
                  <a:schemeClr val="accent6"/>
                </a:solidFill>
              </a:rPr>
              <a:t>Content Advisor</a:t>
            </a:r>
            <a:endParaRPr lang="en-ZA" sz="2800" dirty="0">
              <a:solidFill>
                <a:schemeClr val="accent6"/>
              </a:solidFill>
            </a:endParaRPr>
          </a:p>
        </p:txBody>
      </p:sp>
      <p:sp>
        <p:nvSpPr>
          <p:cNvPr id="3" name="Content Placeholder 2">
            <a:extLst>
              <a:ext uri="{FF2B5EF4-FFF2-40B4-BE49-F238E27FC236}">
                <a16:creationId xmlns:a16="http://schemas.microsoft.com/office/drawing/2014/main" id="{64318064-6A83-4C08-5F6A-092794285859}"/>
              </a:ext>
            </a:extLst>
          </p:cNvPr>
          <p:cNvSpPr>
            <a:spLocks noGrp="1"/>
          </p:cNvSpPr>
          <p:nvPr>
            <p:ph idx="1"/>
          </p:nvPr>
        </p:nvSpPr>
        <p:spPr>
          <a:xfrm>
            <a:off x="838200" y="962526"/>
            <a:ext cx="9114692" cy="969791"/>
          </a:xfrm>
        </p:spPr>
        <p:txBody>
          <a:bodyPr/>
          <a:lstStyle/>
          <a:p>
            <a:pPr algn="just">
              <a:lnSpc>
                <a:spcPct val="120000"/>
              </a:lnSpc>
              <a:spcAft>
                <a:spcPts val="800"/>
              </a:spcAft>
            </a:pPr>
            <a:r>
              <a:rPr lang="en-ZA" sz="1300" dirty="0">
                <a:ea typeface="Calibri" panose="020F0502020204030204" pitchFamily="34" charset="0"/>
                <a:cs typeface="Times New Roman" panose="02020603050405020304" pitchFamily="18" charset="0"/>
              </a:rPr>
              <a:t>Responsible for providing content, strategic and policy advice/information to the parliamentary Committees; technical  coordination and provides quality assurance with respect to Committee products</a:t>
            </a:r>
          </a:p>
        </p:txBody>
      </p:sp>
      <p:sp>
        <p:nvSpPr>
          <p:cNvPr id="5" name="TextBox 4">
            <a:extLst>
              <a:ext uri="{FF2B5EF4-FFF2-40B4-BE49-F238E27FC236}">
                <a16:creationId xmlns:a16="http://schemas.microsoft.com/office/drawing/2014/main" id="{D42A5E08-165C-28D1-0CA4-9CDAC88835F6}"/>
              </a:ext>
            </a:extLst>
          </p:cNvPr>
          <p:cNvSpPr txBox="1"/>
          <p:nvPr/>
        </p:nvSpPr>
        <p:spPr>
          <a:xfrm>
            <a:off x="838200" y="1954655"/>
            <a:ext cx="3730190" cy="2215991"/>
          </a:xfrm>
          <a:prstGeom prst="rect">
            <a:avLst/>
          </a:prstGeom>
          <a:noFill/>
        </p:spPr>
        <p:txBody>
          <a:bodyPr wrap="square" rtlCol="0">
            <a:spAutoFit/>
          </a:bodyPr>
          <a:lstStyle/>
          <a:p>
            <a:r>
              <a:rPr lang="en-US" b="1" dirty="0"/>
              <a:t>EXPECTED DELIVERABLES</a:t>
            </a:r>
          </a:p>
          <a:p>
            <a:pPr algn="ctr"/>
            <a:endParaRPr lang="en-US" b="1" dirty="0"/>
          </a:p>
          <a:p>
            <a:pPr marL="342900" lvl="0" indent="-342900">
              <a:buFont typeface="Symbol" panose="05050102010706020507" pitchFamily="18" charset="2"/>
              <a:buChar char=""/>
            </a:pPr>
            <a:r>
              <a:rPr lang="en-ZA" sz="1400" spc="3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Budget policy note</a:t>
            </a:r>
          </a:p>
          <a:p>
            <a:pPr marL="342900" lvl="0" indent="-342900">
              <a:buFont typeface="Symbol" panose="05050102010706020507" pitchFamily="18" charset="2"/>
              <a:buChar char=""/>
            </a:pPr>
            <a:r>
              <a:rPr lang="en-ZA" sz="1400" spc="3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Advisory report</a:t>
            </a:r>
          </a:p>
          <a:p>
            <a:pPr marL="342900" lvl="0" indent="-342900">
              <a:buFont typeface="Symbol" panose="05050102010706020507" pitchFamily="18" charset="2"/>
              <a:buChar char=""/>
            </a:pPr>
            <a:r>
              <a:rPr lang="en-ZA" sz="1400" spc="3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CAD report</a:t>
            </a:r>
          </a:p>
          <a:p>
            <a:pPr marL="342900" lvl="0" indent="-342900">
              <a:buFont typeface="Symbol" panose="05050102010706020507" pitchFamily="18" charset="2"/>
              <a:buChar char=""/>
            </a:pPr>
            <a:r>
              <a:rPr lang="en-ZA" sz="1400" spc="3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Content brief</a:t>
            </a:r>
          </a:p>
          <a:p>
            <a:pPr marL="342900" lvl="0" indent="-342900">
              <a:buFont typeface="Symbol" panose="05050102010706020507" pitchFamily="18" charset="2"/>
              <a:buChar char=""/>
            </a:pPr>
            <a:r>
              <a:rPr lang="en-ZA" sz="1400" spc="3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Concept paper</a:t>
            </a:r>
          </a:p>
          <a:p>
            <a:pPr marL="342900" lvl="0" indent="-342900">
              <a:buFont typeface="Symbol" panose="05050102010706020507" pitchFamily="18" charset="2"/>
              <a:buChar char=""/>
            </a:pPr>
            <a:r>
              <a:rPr lang="en-ZA" sz="1400" spc="3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Briefing notes /</a:t>
            </a:r>
            <a:r>
              <a:rPr lang="en-ZA" sz="1400" spc="30" dirty="0">
                <a:solidFill>
                  <a:srgbClr val="00B050"/>
                </a:solidFill>
                <a:latin typeface="Arial" panose="020B0604020202020204" pitchFamily="34" charset="0"/>
                <a:ea typeface="Times New Roman" panose="02020603050405020304" pitchFamily="18" charset="0"/>
                <a:cs typeface="Times New Roman" panose="02020603050405020304" pitchFamily="18" charset="0"/>
              </a:rPr>
              <a:t>A</a:t>
            </a:r>
            <a:r>
              <a:rPr lang="en-ZA" sz="1400" spc="30" dirty="0">
                <a:solidFill>
                  <a:srgbClr val="00B050"/>
                </a:solidFill>
                <a:effectLst/>
                <a:latin typeface="Arial" panose="020B0604020202020204" pitchFamily="34" charset="0"/>
                <a:ea typeface="Times New Roman" panose="02020603050405020304" pitchFamily="18" charset="0"/>
                <a:cs typeface="Times New Roman" panose="02020603050405020304" pitchFamily="18" charset="0"/>
              </a:rPr>
              <a:t>dvisory notes</a:t>
            </a:r>
          </a:p>
          <a:p>
            <a:endParaRPr lang="en-ZA" dirty="0"/>
          </a:p>
        </p:txBody>
      </p:sp>
    </p:spTree>
    <p:extLst>
      <p:ext uri="{BB962C8B-B14F-4D97-AF65-F5344CB8AC3E}">
        <p14:creationId xmlns:p14="http://schemas.microsoft.com/office/powerpoint/2010/main" val="3846071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F8CD9-E5D8-C25C-7375-40A69EF9E2FF}"/>
              </a:ext>
            </a:extLst>
          </p:cNvPr>
          <p:cNvSpPr>
            <a:spLocks noGrp="1"/>
          </p:cNvSpPr>
          <p:nvPr>
            <p:ph type="title"/>
          </p:nvPr>
        </p:nvSpPr>
        <p:spPr>
          <a:xfrm>
            <a:off x="528320" y="182562"/>
            <a:ext cx="9297573" cy="498475"/>
          </a:xfrm>
        </p:spPr>
        <p:txBody>
          <a:bodyPr>
            <a:normAutofit/>
          </a:bodyPr>
          <a:lstStyle/>
          <a:p>
            <a:pPr marL="228600" lvl="2" algn="l">
              <a:spcBef>
                <a:spcPts val="1000"/>
              </a:spcBef>
            </a:pPr>
            <a:r>
              <a:rPr lang="en-ZA" sz="2300" b="1" kern="1200" dirty="0">
                <a:solidFill>
                  <a:schemeClr val="accent6"/>
                </a:solidFill>
                <a:latin typeface="Arial" panose="020B0604020202020204" pitchFamily="34" charset="0"/>
                <a:ea typeface="+mj-ea"/>
                <a:cs typeface="Arial" panose="020B0604020202020204" pitchFamily="34" charset="0"/>
              </a:rPr>
              <a:t>Committee Secretary </a:t>
            </a:r>
          </a:p>
        </p:txBody>
      </p:sp>
      <p:sp>
        <p:nvSpPr>
          <p:cNvPr id="3" name="Content Placeholder 2">
            <a:extLst>
              <a:ext uri="{FF2B5EF4-FFF2-40B4-BE49-F238E27FC236}">
                <a16:creationId xmlns:a16="http://schemas.microsoft.com/office/drawing/2014/main" id="{6EE163E4-A126-24FB-BA0D-3FA666A73591}"/>
              </a:ext>
            </a:extLst>
          </p:cNvPr>
          <p:cNvSpPr>
            <a:spLocks noGrp="1"/>
          </p:cNvSpPr>
          <p:nvPr>
            <p:ph idx="1"/>
          </p:nvPr>
        </p:nvSpPr>
        <p:spPr>
          <a:xfrm>
            <a:off x="838200" y="889000"/>
            <a:ext cx="9114692" cy="5287963"/>
          </a:xfrm>
        </p:spPr>
        <p:txBody>
          <a:bodyPr>
            <a:normAutofit/>
          </a:bodyPr>
          <a:lstStyle/>
          <a:p>
            <a:pPr marL="0" indent="0" algn="just">
              <a:buNone/>
            </a:pPr>
            <a:r>
              <a:rPr lang="en-ZA" sz="2400" kern="100" dirty="0">
                <a:effectLst/>
                <a:ea typeface="Aptos" panose="020B0004020202020204" pitchFamily="34" charset="0"/>
              </a:rPr>
              <a:t>Responsible for coordinating parliamentary Committee activities and administrative support, providing procedural advice, facilitating Committee budget processes, capturing and drafting minutes of Committee proceedings and drafting reports of Committees</a:t>
            </a:r>
            <a:endParaRPr lang="en-ZA" sz="2400" dirty="0"/>
          </a:p>
        </p:txBody>
      </p:sp>
    </p:spTree>
    <p:extLst>
      <p:ext uri="{BB962C8B-B14F-4D97-AF65-F5344CB8AC3E}">
        <p14:creationId xmlns:p14="http://schemas.microsoft.com/office/powerpoint/2010/main" val="2577535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375920" y="102659"/>
            <a:ext cx="9306040" cy="759984"/>
          </a:xfrm>
        </p:spPr>
        <p:txBody>
          <a:bodyPr/>
          <a:lstStyle/>
          <a:p>
            <a:pPr marL="228600" lvl="2" algn="l">
              <a:spcBef>
                <a:spcPts val="1000"/>
              </a:spcBef>
            </a:pPr>
            <a:r>
              <a:rPr lang="en-ZA" sz="2300" b="1" kern="1200" dirty="0">
                <a:solidFill>
                  <a:schemeClr val="accent6"/>
                </a:solidFill>
                <a:latin typeface="Arial" panose="020B0604020202020204" pitchFamily="34" charset="0"/>
                <a:ea typeface="+mj-ea"/>
                <a:cs typeface="Arial" panose="020B0604020202020204" pitchFamily="34" charset="0"/>
              </a:rPr>
              <a:t>Committee Assistants</a:t>
            </a: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862643"/>
            <a:ext cx="9114692" cy="4742026"/>
          </a:xfrm>
        </p:spPr>
        <p:txBody>
          <a:bodyPr>
            <a:normAutofit/>
          </a:bodyPr>
          <a:lstStyle/>
          <a:p>
            <a:pPr algn="just">
              <a:lnSpc>
                <a:spcPct val="150000"/>
              </a:lnSpc>
            </a:pPr>
            <a:r>
              <a:rPr lang="en-ZA" sz="1800" kern="100" dirty="0">
                <a:effectLst/>
                <a:ea typeface="Aptos" panose="020B0004020202020204" pitchFamily="34" charset="0"/>
              </a:rPr>
              <a:t>Responsible for providing administrative, financial, supply chain management and logistical support to parliamentary Committees.</a:t>
            </a:r>
            <a:endParaRPr lang="en-ZA" sz="1800" dirty="0"/>
          </a:p>
        </p:txBody>
      </p:sp>
    </p:spTree>
    <p:extLst>
      <p:ext uri="{BB962C8B-B14F-4D97-AF65-F5344CB8AC3E}">
        <p14:creationId xmlns:p14="http://schemas.microsoft.com/office/powerpoint/2010/main" val="556736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lstStyle/>
          <a:p>
            <a:r>
              <a:rPr lang="en-ZA" b="1" kern="100" dirty="0">
                <a:solidFill>
                  <a:schemeClr val="accent6"/>
                </a:solidFill>
                <a:effectLst/>
                <a:ea typeface="Aptos" panose="020B0004020202020204" pitchFamily="34" charset="0"/>
              </a:rPr>
              <a:t>Executive Secretaries</a:t>
            </a:r>
            <a:endParaRPr lang="en-ZA"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948906"/>
            <a:ext cx="9114692" cy="4655763"/>
          </a:xfrm>
        </p:spPr>
        <p:txBody>
          <a:bodyPr>
            <a:normAutofit/>
          </a:bodyPr>
          <a:lstStyle/>
          <a:p>
            <a:pPr>
              <a:lnSpc>
                <a:spcPct val="150000"/>
              </a:lnSpc>
            </a:pPr>
            <a:r>
              <a:rPr lang="en-ZA" sz="1800" kern="100" dirty="0">
                <a:ea typeface="Aptos" panose="020B0004020202020204" pitchFamily="34" charset="0"/>
              </a:rPr>
              <a:t>R</a:t>
            </a:r>
            <a:r>
              <a:rPr lang="en-ZA" sz="1800" kern="100" dirty="0">
                <a:effectLst/>
                <a:ea typeface="Aptos" panose="020B0004020202020204" pitchFamily="34" charset="0"/>
              </a:rPr>
              <a:t>esponsible for managing the Office of the Chairperson and this includes Office Management, office typing, travel arrangements.</a:t>
            </a:r>
            <a:endParaRPr lang="en-ZA" sz="1800" dirty="0"/>
          </a:p>
        </p:txBody>
      </p:sp>
    </p:spTree>
    <p:extLst>
      <p:ext uri="{BB962C8B-B14F-4D97-AF65-F5344CB8AC3E}">
        <p14:creationId xmlns:p14="http://schemas.microsoft.com/office/powerpoint/2010/main" val="3263294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871268"/>
            <a:ext cx="9114692" cy="5773371"/>
          </a:xfrm>
        </p:spPr>
        <p:txBody>
          <a:bodyPr>
            <a:normAutofit/>
          </a:bodyPr>
          <a:lstStyle/>
          <a:p>
            <a:pPr marL="0" indent="0" algn="just">
              <a:lnSpc>
                <a:spcPct val="150000"/>
              </a:lnSpc>
              <a:spcAft>
                <a:spcPts val="600"/>
              </a:spcAft>
              <a:buNone/>
            </a:pPr>
            <a:r>
              <a:rPr lang="en-GB" sz="1400" b="1" dirty="0">
                <a:effectLst/>
                <a:latin typeface="Arial" panose="020B0604020202020204" pitchFamily="34" charset="0"/>
                <a:ea typeface="Calibri" panose="020F0502020204030204" pitchFamily="34" charset="0"/>
                <a:cs typeface="Arial" panose="020B0604020202020204" pitchFamily="34" charset="0"/>
              </a:rPr>
              <a:t>Department of Communications and Digital Technologies</a:t>
            </a:r>
          </a:p>
          <a:p>
            <a:pPr algn="just">
              <a:lnSpc>
                <a:spcPct val="150000"/>
              </a:lnSpc>
              <a:spcAft>
                <a:spcPts val="600"/>
              </a:spcAft>
            </a:pPr>
            <a:r>
              <a:rPr lang="en-GB" sz="1400" dirty="0">
                <a:effectLst/>
                <a:latin typeface="Arial" panose="020B0604020202020204" pitchFamily="34" charset="0"/>
                <a:ea typeface="Calibri" panose="020F0502020204030204" pitchFamily="34" charset="0"/>
                <a:cs typeface="Arial" panose="020B0604020202020204" pitchFamily="34" charset="0"/>
              </a:rPr>
              <a:t>Following the May 2019 National Elections, the President pronounced the establishment of the Department of Communications and Digital Technologies. Accordingly, the Presidential Proclamations in the Government Gazette dated 14 August 2019 (President Minute: 372) confirmed the transfer of administration, powers and functions entrusted by legislation to the Minister of Communication and Digital Technologies in terms of Section 97 of the Constitution.</a:t>
            </a:r>
          </a:p>
          <a:p>
            <a:pPr algn="just">
              <a:lnSpc>
                <a:spcPct val="150000"/>
              </a:lnSpc>
              <a:spcAft>
                <a:spcPts val="600"/>
              </a:spcAft>
            </a:pPr>
            <a:r>
              <a:rPr lang="en-US" sz="1400" dirty="0">
                <a:ea typeface="Calibri" panose="020F0502020204030204" pitchFamily="34" charset="0"/>
              </a:rPr>
              <a:t>In line with the mandate of the Department, the priorities for the medium-term focused on:</a:t>
            </a:r>
          </a:p>
          <a:p>
            <a:pPr marL="800100" lvl="1" indent="-342900" algn="just">
              <a:lnSpc>
                <a:spcPct val="100000"/>
              </a:lnSpc>
              <a:spcAft>
                <a:spcPts val="600"/>
              </a:spcAft>
              <a:buFont typeface="+mj-lt"/>
              <a:buAutoNum type="alphaLcParenR"/>
            </a:pPr>
            <a:r>
              <a:rPr lang="en-US" sz="1400" dirty="0">
                <a:effectLst/>
                <a:latin typeface="Arial" panose="020B0604020202020204" pitchFamily="34" charset="0"/>
                <a:ea typeface="Calibri" panose="020F0502020204030204" pitchFamily="34" charset="0"/>
                <a:cs typeface="Arial" panose="020B0604020202020204" pitchFamily="34" charset="0"/>
              </a:rPr>
              <a:t>Enabling Digital Transformation Policies, Strategies and Regulation </a:t>
            </a:r>
            <a:endParaRPr lang="en-ZA" sz="14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gn="just">
              <a:lnSpc>
                <a:spcPct val="100000"/>
              </a:lnSpc>
              <a:spcAft>
                <a:spcPts val="600"/>
              </a:spcAft>
              <a:buFont typeface="+mj-lt"/>
              <a:buAutoNum type="alphaLcParenR"/>
            </a:pPr>
            <a:r>
              <a:rPr lang="en-US" sz="1400" dirty="0">
                <a:effectLst/>
                <a:latin typeface="Arial" panose="020B0604020202020204" pitchFamily="34" charset="0"/>
                <a:ea typeface="Calibri" panose="020F0502020204030204" pitchFamily="34" charset="0"/>
                <a:cs typeface="Arial" panose="020B0604020202020204" pitchFamily="34" charset="0"/>
              </a:rPr>
              <a:t>Increased Access to Secure Digital Infrastructure and Services </a:t>
            </a:r>
            <a:endParaRPr lang="en-ZA" sz="14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gn="just">
              <a:lnSpc>
                <a:spcPct val="100000"/>
              </a:lnSpc>
              <a:spcAft>
                <a:spcPts val="600"/>
              </a:spcAft>
              <a:buFont typeface="+mj-lt"/>
              <a:buAutoNum type="alphaLcParenR"/>
            </a:pPr>
            <a:r>
              <a:rPr lang="en-US" sz="1400" dirty="0">
                <a:effectLst/>
                <a:latin typeface="Arial" panose="020B0604020202020204" pitchFamily="34" charset="0"/>
                <a:ea typeface="Calibri" panose="020F0502020204030204" pitchFamily="34" charset="0"/>
                <a:cs typeface="Arial" panose="020B0604020202020204" pitchFamily="34" charset="0"/>
              </a:rPr>
              <a:t>Digitally Transformed Economy and Society and </a:t>
            </a:r>
            <a:endParaRPr lang="en-ZA" sz="14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algn="just">
              <a:lnSpc>
                <a:spcPct val="150000"/>
              </a:lnSpc>
              <a:spcAft>
                <a:spcPts val="600"/>
              </a:spcAft>
              <a:buFont typeface="+mj-lt"/>
              <a:buAutoNum type="alphaLcParenR"/>
            </a:pPr>
            <a:r>
              <a:rPr lang="en-US" sz="1400" dirty="0">
                <a:effectLst/>
                <a:latin typeface="Arial" panose="020B0604020202020204" pitchFamily="34" charset="0"/>
                <a:ea typeface="Calibri" panose="020F0502020204030204" pitchFamily="34" charset="0"/>
                <a:cs typeface="Arial" panose="020B0604020202020204" pitchFamily="34" charset="0"/>
              </a:rPr>
              <a:t>High Performing and Sustainable Portfolio to enable the achievement of their respective mandates and policy objectives. This contributes to achieving the desired impact of digitally enabled citizens with secure and affordable universal access.</a:t>
            </a:r>
          </a:p>
          <a:p>
            <a:pPr marL="0" indent="0" algn="just">
              <a:lnSpc>
                <a:spcPct val="150000"/>
              </a:lnSpc>
              <a:spcAft>
                <a:spcPts val="600"/>
              </a:spcAft>
              <a:buNone/>
            </a:pPr>
            <a:endParaRPr lang="en-ZA" sz="1200" dirty="0">
              <a:ea typeface="Calibri" panose="020F0502020204030204" pitchFamily="34" charset="0"/>
            </a:endParaRPr>
          </a:p>
          <a:p>
            <a:pPr algn="just">
              <a:lnSpc>
                <a:spcPct val="150000"/>
              </a:lnSpc>
              <a:spcAft>
                <a:spcPts val="600"/>
              </a:spcAft>
            </a:pPr>
            <a:endParaRPr lang="en-ZA"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4804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63337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871268"/>
            <a:ext cx="9114692" cy="2715211"/>
          </a:xfrm>
        </p:spPr>
        <p:txBody>
          <a:bodyPr>
            <a:normAutofit/>
          </a:bodyPr>
          <a:lstStyle/>
          <a:p>
            <a:pPr marL="0" indent="0" algn="just">
              <a:lnSpc>
                <a:spcPct val="150000"/>
              </a:lnSpc>
              <a:spcAft>
                <a:spcPts val="600"/>
              </a:spcAft>
              <a:buNone/>
            </a:pPr>
            <a:r>
              <a:rPr lang="en-ZA" sz="1800" b="1" dirty="0">
                <a:effectLst/>
                <a:latin typeface="Arial" panose="020B0604020202020204" pitchFamily="34" charset="0"/>
                <a:ea typeface="Calibri" panose="020F0502020204030204" pitchFamily="34" charset="0"/>
                <a:cs typeface="Arial" panose="020B0604020202020204" pitchFamily="34" charset="0"/>
              </a:rPr>
              <a:t>Independent Communications Authority of South Africa (ICASA)</a:t>
            </a:r>
            <a:endParaRPr lang="en-ZA" sz="1800" b="1" dirty="0">
              <a:ea typeface="Calibri" panose="020F0502020204030204" pitchFamily="34" charset="0"/>
              <a:cs typeface="Times New Roman" panose="02020603050405020304" pitchFamily="18" charset="0"/>
            </a:endParaRPr>
          </a:p>
          <a:p>
            <a:pPr algn="just">
              <a:lnSpc>
                <a:spcPct val="115000"/>
              </a:lnSpc>
              <a:spcBef>
                <a:spcPts val="600"/>
              </a:spcBef>
              <a:spcAft>
                <a:spcPts val="600"/>
              </a:spcAft>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To license broadcasters, signal distributors, providers of telecommunication services and postal services;</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15000"/>
              </a:lnSpc>
              <a:spcBef>
                <a:spcPts val="600"/>
              </a:spcBef>
              <a:spcAft>
                <a:spcPts val="600"/>
              </a:spcAft>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To make regulations;</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15000"/>
              </a:lnSpc>
              <a:spcBef>
                <a:spcPts val="600"/>
              </a:spcBef>
              <a:spcAft>
                <a:spcPts val="600"/>
              </a:spcAft>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To impose license conditions; and</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r>
              <a:rPr lang="en-US" sz="1800" dirty="0">
                <a:effectLst/>
                <a:latin typeface="Arial" panose="020B0604020202020204" pitchFamily="34" charset="0"/>
                <a:ea typeface="Calibri" panose="020F0502020204030204" pitchFamily="34" charset="0"/>
              </a:rPr>
              <a:t>To plan, assign, control, enforce and manage the frequency spectrum.</a:t>
            </a:r>
            <a:endParaRPr lang="en-ZA" sz="1200" dirty="0">
              <a:ea typeface="Calibri" panose="020F0502020204030204" pitchFamily="34" charset="0"/>
            </a:endParaRPr>
          </a:p>
          <a:p>
            <a:pPr algn="just">
              <a:lnSpc>
                <a:spcPct val="150000"/>
              </a:lnSpc>
              <a:spcAft>
                <a:spcPts val="600"/>
              </a:spcAft>
            </a:pPr>
            <a:endParaRPr lang="en-ZA"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0747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63337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871268"/>
            <a:ext cx="9114692" cy="2715211"/>
          </a:xfrm>
        </p:spPr>
        <p:txBody>
          <a:bodyPr>
            <a:normAutofit/>
          </a:bodyPr>
          <a:lstStyle/>
          <a:p>
            <a:pPr marL="0" indent="0" algn="just">
              <a:lnSpc>
                <a:spcPct val="150000"/>
              </a:lnSpc>
              <a:spcAft>
                <a:spcPts val="600"/>
              </a:spcAft>
              <a:buNone/>
            </a:pPr>
            <a:r>
              <a:rPr lang="en-ZA" sz="1800" b="1" dirty="0">
                <a:ea typeface="Calibri" panose="020F0502020204030204" pitchFamily="34" charset="0"/>
                <a:cs typeface="Times New Roman" panose="02020603050405020304" pitchFamily="18" charset="0"/>
              </a:rPr>
              <a:t>ICASA Governance Structure</a:t>
            </a:r>
          </a:p>
          <a:p>
            <a:pPr algn="just">
              <a:lnSpc>
                <a:spcPct val="150000"/>
              </a:lnSpc>
              <a:spcAft>
                <a:spcPts val="600"/>
              </a:spcAft>
            </a:pPr>
            <a:endParaRPr lang="en-ZA" sz="1200"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C26529A2-B225-6829-7562-E6CCB96CE60F}"/>
              </a:ext>
            </a:extLst>
          </p:cNvPr>
          <p:cNvGraphicFramePr>
            <a:graphicFrameLocks noGrp="1"/>
          </p:cNvGraphicFramePr>
          <p:nvPr>
            <p:extLst>
              <p:ext uri="{D42A27DB-BD31-4B8C-83A1-F6EECF244321}">
                <p14:modId xmlns:p14="http://schemas.microsoft.com/office/powerpoint/2010/main" val="558722175"/>
              </p:ext>
            </p:extLst>
          </p:nvPr>
        </p:nvGraphicFramePr>
        <p:xfrm>
          <a:off x="674177" y="1459676"/>
          <a:ext cx="8418066" cy="3604023"/>
        </p:xfrm>
        <a:graphic>
          <a:graphicData uri="http://schemas.openxmlformats.org/drawingml/2006/table">
            <a:tbl>
              <a:tblPr/>
              <a:tblGrid>
                <a:gridCol w="2072576">
                  <a:extLst>
                    <a:ext uri="{9D8B030D-6E8A-4147-A177-3AD203B41FA5}">
                      <a16:colId xmlns:a16="http://schemas.microsoft.com/office/drawing/2014/main" val="1377713398"/>
                    </a:ext>
                  </a:extLst>
                </a:gridCol>
                <a:gridCol w="1689291">
                  <a:extLst>
                    <a:ext uri="{9D8B030D-6E8A-4147-A177-3AD203B41FA5}">
                      <a16:colId xmlns:a16="http://schemas.microsoft.com/office/drawing/2014/main" val="1783441597"/>
                    </a:ext>
                  </a:extLst>
                </a:gridCol>
                <a:gridCol w="908527">
                  <a:extLst>
                    <a:ext uri="{9D8B030D-6E8A-4147-A177-3AD203B41FA5}">
                      <a16:colId xmlns:a16="http://schemas.microsoft.com/office/drawing/2014/main" val="1892976111"/>
                    </a:ext>
                  </a:extLst>
                </a:gridCol>
                <a:gridCol w="1164050">
                  <a:extLst>
                    <a:ext uri="{9D8B030D-6E8A-4147-A177-3AD203B41FA5}">
                      <a16:colId xmlns:a16="http://schemas.microsoft.com/office/drawing/2014/main" val="2837618336"/>
                    </a:ext>
                  </a:extLst>
                </a:gridCol>
                <a:gridCol w="1135658">
                  <a:extLst>
                    <a:ext uri="{9D8B030D-6E8A-4147-A177-3AD203B41FA5}">
                      <a16:colId xmlns:a16="http://schemas.microsoft.com/office/drawing/2014/main" val="3700891726"/>
                    </a:ext>
                  </a:extLst>
                </a:gridCol>
                <a:gridCol w="723982">
                  <a:extLst>
                    <a:ext uri="{9D8B030D-6E8A-4147-A177-3AD203B41FA5}">
                      <a16:colId xmlns:a16="http://schemas.microsoft.com/office/drawing/2014/main" val="3462764607"/>
                    </a:ext>
                  </a:extLst>
                </a:gridCol>
                <a:gridCol w="723982">
                  <a:extLst>
                    <a:ext uri="{9D8B030D-6E8A-4147-A177-3AD203B41FA5}">
                      <a16:colId xmlns:a16="http://schemas.microsoft.com/office/drawing/2014/main" val="3791900721"/>
                    </a:ext>
                  </a:extLst>
                </a:gridCol>
              </a:tblGrid>
              <a:tr h="234136">
                <a:tc gridSpan="7">
                  <a:txBody>
                    <a:bodyPr/>
                    <a:lstStyle/>
                    <a:p>
                      <a:pPr algn="ctr" fontAlgn="t"/>
                      <a:r>
                        <a:rPr lang="en-ZA" sz="1100" b="1" i="0" u="none" strike="noStrike" dirty="0">
                          <a:effectLst/>
                          <a:highlight>
                            <a:srgbClr val="FFFF00"/>
                          </a:highlight>
                          <a:latin typeface="Arial" panose="020B0604020202020204" pitchFamily="34" charset="0"/>
                        </a:rPr>
                        <a:t>INDEPENDENT COMMUNICATIONS AUTHORITY OF SOUTH AFRICA (ICASA)</a:t>
                      </a:r>
                    </a:p>
                  </a:txBody>
                  <a:tcPr marL="6350" marR="6350" marT="6350" marB="0">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00574800"/>
                  </a:ext>
                </a:extLst>
              </a:tr>
              <a:tr h="234136">
                <a:tc>
                  <a:txBody>
                    <a:bodyPr/>
                    <a:lstStyle/>
                    <a:p>
                      <a:pPr algn="l" fontAlgn="t"/>
                      <a:r>
                        <a:rPr lang="en-ZA" sz="1100" b="1" i="0" u="none" strike="noStrike">
                          <a:effectLst/>
                          <a:highlight>
                            <a:srgbClr val="92D050"/>
                          </a:highlight>
                          <a:latin typeface="Arial" panose="020B0604020202020204" pitchFamily="34" charset="0"/>
                        </a:rPr>
                        <a:t>Non Executive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Status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Term</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Starting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Ending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Race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Gender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983948388"/>
                  </a:ext>
                </a:extLst>
              </a:tr>
              <a:tr h="326119">
                <a:tc>
                  <a:txBody>
                    <a:bodyPr/>
                    <a:lstStyle/>
                    <a:p>
                      <a:pPr algn="l" fontAlgn="t"/>
                      <a:r>
                        <a:rPr lang="en-ZA" sz="1100" b="0" i="0" u="none" strike="noStrike">
                          <a:effectLst/>
                          <a:latin typeface="Arial" panose="020B0604020202020204" pitchFamily="34" charset="0"/>
                        </a:rPr>
                        <a:t>Mothibi Ramusi</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Chairperson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01/05/2024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30/04/2029</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3378482"/>
                  </a:ext>
                </a:extLst>
              </a:tr>
              <a:tr h="234136">
                <a:tc>
                  <a:txBody>
                    <a:bodyPr/>
                    <a:lstStyle/>
                    <a:p>
                      <a:pPr algn="l" fontAlgn="t"/>
                      <a:r>
                        <a:rPr lang="en-ZA" sz="1100" b="0" i="0" u="none" strike="noStrike">
                          <a:effectLst/>
                          <a:latin typeface="Arial" panose="020B0604020202020204" pitchFamily="34" charset="0"/>
                        </a:rPr>
                        <a:t>Yolisa Kedama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Councillor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4years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13/09/2020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14/09/2024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0483136"/>
                  </a:ext>
                </a:extLst>
              </a:tr>
              <a:tr h="234136">
                <a:tc>
                  <a:txBody>
                    <a:bodyPr/>
                    <a:lstStyle/>
                    <a:p>
                      <a:pPr algn="l" fontAlgn="t"/>
                      <a:r>
                        <a:rPr lang="en-ZA" sz="1100" b="0" i="0" u="none" strike="noStrike">
                          <a:effectLst/>
                          <a:latin typeface="Arial" panose="020B0604020202020204" pitchFamily="34" charset="0"/>
                        </a:rPr>
                        <a:t>Adv. Luthando Mkumatela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Councillor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4years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01/09/2020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31/08/2024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5569364"/>
                  </a:ext>
                </a:extLst>
              </a:tr>
              <a:tr h="234136">
                <a:tc>
                  <a:txBody>
                    <a:bodyPr/>
                    <a:lstStyle/>
                    <a:p>
                      <a:pPr algn="l" fontAlgn="t"/>
                      <a:r>
                        <a:rPr lang="en-ZA" sz="1100" b="0" i="0" u="none" strike="noStrike">
                          <a:effectLst/>
                          <a:latin typeface="Arial" panose="020B0604020202020204" pitchFamily="34" charset="0"/>
                        </a:rPr>
                        <a:t>Dr Charles Lewis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Councillor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4years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18/08/2020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23/08/2024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dirty="0">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8762259"/>
                  </a:ext>
                </a:extLst>
              </a:tr>
              <a:tr h="234136">
                <a:tc>
                  <a:txBody>
                    <a:bodyPr/>
                    <a:lstStyle/>
                    <a:p>
                      <a:pPr algn="l" fontAlgn="t"/>
                      <a:r>
                        <a:rPr lang="en-ZA" sz="1100" b="0" i="0" u="none" strike="noStrike">
                          <a:effectLst/>
                          <a:latin typeface="Arial" panose="020B0604020202020204" pitchFamily="34" charset="0"/>
                        </a:rPr>
                        <a:t>Peter Zimri</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Councillor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4years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18/08/2020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23/08/2024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711494"/>
                  </a:ext>
                </a:extLst>
              </a:tr>
              <a:tr h="234136">
                <a:tc>
                  <a:txBody>
                    <a:bodyPr/>
                    <a:lstStyle/>
                    <a:p>
                      <a:pPr algn="l" fontAlgn="t"/>
                      <a:r>
                        <a:rPr lang="en-ZA" sz="1100" b="0" i="0" u="none" strike="noStrike">
                          <a:effectLst/>
                          <a:latin typeface="Arial" panose="020B0604020202020204" pitchFamily="34" charset="0"/>
                        </a:rPr>
                        <a:t>Ntombiza Patience Sithole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Councillor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4 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01/12/2022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30/11/2026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1006932"/>
                  </a:ext>
                </a:extLst>
              </a:tr>
              <a:tr h="234136">
                <a:tc>
                  <a:txBody>
                    <a:bodyPr/>
                    <a:lstStyle/>
                    <a:p>
                      <a:pPr algn="l" fontAlgn="t"/>
                      <a:r>
                        <a:rPr lang="en-ZA" sz="1100" b="0" i="0" u="none" strike="noStrike">
                          <a:effectLst/>
                          <a:latin typeface="Arial" panose="020B0604020202020204" pitchFamily="34" charset="0"/>
                        </a:rPr>
                        <a:t>Catherine Dikeledi Mushi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Councillor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4 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01/11/2022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31/10/2026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4638462"/>
                  </a:ext>
                </a:extLst>
              </a:tr>
              <a:tr h="234136">
                <a:tc>
                  <a:txBody>
                    <a:bodyPr/>
                    <a:lstStyle/>
                    <a:p>
                      <a:pPr algn="l" fontAlgn="t"/>
                      <a:r>
                        <a:rPr lang="en-ZA" sz="1100" b="0" i="0" u="none" strike="noStrike">
                          <a:effectLst/>
                          <a:latin typeface="Arial" panose="020B0604020202020204" pitchFamily="34" charset="0"/>
                        </a:rPr>
                        <a:t>Nompucuko Nontombana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Councillor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4 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01/11/2022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31/10/2026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8293915"/>
                  </a:ext>
                </a:extLst>
              </a:tr>
              <a:tr h="234136">
                <a:tc>
                  <a:txBody>
                    <a:bodyPr/>
                    <a:lstStyle/>
                    <a:p>
                      <a:pPr algn="l" fontAlgn="t"/>
                      <a:r>
                        <a:rPr lang="en-ZA" sz="1100" b="0" i="0" u="none" strike="noStrike">
                          <a:effectLst/>
                          <a:latin typeface="Arial" panose="020B0604020202020204" pitchFamily="34" charset="0"/>
                        </a:rPr>
                        <a:t>Thabisa Faye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Councillor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solidFill>
                            <a:srgbClr val="000000"/>
                          </a:solidFill>
                          <a:effectLst/>
                          <a:latin typeface="Arial" panose="020B0604020202020204" pitchFamily="34" charset="0"/>
                        </a:rPr>
                        <a:t>4 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01/12/2022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30/11/2026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8651404"/>
                  </a:ext>
                </a:extLst>
              </a:tr>
              <a:tr h="234136">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solidFill>
                          <a:srgbClr val="000000"/>
                        </a:solidFill>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solidFill>
                          <a:srgbClr val="000000"/>
                        </a:solidFill>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447505036"/>
                  </a:ext>
                </a:extLst>
              </a:tr>
              <a:tr h="234136">
                <a:tc>
                  <a:txBody>
                    <a:bodyPr/>
                    <a:lstStyle/>
                    <a:p>
                      <a:pPr algn="l" fontAlgn="t"/>
                      <a:r>
                        <a:rPr lang="en-ZA" sz="1100" b="1" i="0" u="none" strike="noStrike" dirty="0">
                          <a:effectLst/>
                          <a:latin typeface="Arial" panose="020B0604020202020204" pitchFamily="34" charset="0"/>
                        </a:rPr>
                        <a:t>Executive Director</a:t>
                      </a: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44505173"/>
                  </a:ext>
                </a:extLst>
              </a:tr>
              <a:tr h="234136">
                <a:tc>
                  <a:txBody>
                    <a:bodyPr/>
                    <a:lstStyle/>
                    <a:p>
                      <a:pPr algn="l" fontAlgn="t"/>
                      <a:r>
                        <a:rPr lang="en-ZA" sz="1100" b="0" i="0" u="none" strike="noStrike">
                          <a:effectLst/>
                          <a:latin typeface="Arial" panose="020B0604020202020204" pitchFamily="34" charset="0"/>
                        </a:rPr>
                        <a:t>Tshiamo Maluleke- Disemelo</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CEO</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 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2023/02/01</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31/01/2028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1008827"/>
                  </a:ext>
                </a:extLst>
              </a:tr>
              <a:tr h="234136">
                <a:tc>
                  <a:txBody>
                    <a:bodyPr/>
                    <a:lstStyle/>
                    <a:p>
                      <a:pPr algn="l" fontAlgn="t"/>
                      <a:r>
                        <a:rPr lang="en-ZA" sz="1100" b="0" i="0" u="none" strike="noStrike">
                          <a:effectLst/>
                          <a:highlight>
                            <a:srgbClr val="8064A2"/>
                          </a:highlight>
                          <a:latin typeface="Arial" panose="020B0604020202020204" pitchFamily="34" charset="0"/>
                        </a:rPr>
                        <a:t>Vacant</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4A2"/>
                    </a:solidFill>
                  </a:tcPr>
                </a:tc>
                <a:tc>
                  <a:txBody>
                    <a:bodyPr/>
                    <a:lstStyle/>
                    <a:p>
                      <a:pPr algn="l" fontAlgn="t"/>
                      <a:r>
                        <a:rPr lang="en-ZA" sz="1100" b="0" i="0" u="none" strike="noStrike">
                          <a:effectLst/>
                          <a:latin typeface="Arial" panose="020B0604020202020204" pitchFamily="34" charset="0"/>
                        </a:rPr>
                        <a:t>CFO</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dirty="0">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701229"/>
                  </a:ext>
                </a:extLst>
              </a:tr>
            </a:tbl>
          </a:graphicData>
        </a:graphic>
      </p:graphicFrame>
    </p:spTree>
    <p:extLst>
      <p:ext uri="{BB962C8B-B14F-4D97-AF65-F5344CB8AC3E}">
        <p14:creationId xmlns:p14="http://schemas.microsoft.com/office/powerpoint/2010/main" val="2296749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965200"/>
            <a:ext cx="9114692" cy="5405119"/>
          </a:xfrm>
        </p:spPr>
        <p:txBody>
          <a:bodyPr>
            <a:normAutofit/>
          </a:bodyPr>
          <a:lstStyle/>
          <a:p>
            <a:pPr marL="0" indent="0" algn="just">
              <a:lnSpc>
                <a:spcPct val="150000"/>
              </a:lnSpc>
              <a:spcAft>
                <a:spcPts val="600"/>
              </a:spcAft>
              <a:buNone/>
            </a:pPr>
            <a:r>
              <a:rPr lang="en-ZA" sz="1800" b="1" dirty="0">
                <a:effectLst/>
                <a:latin typeface="Arial" panose="020B0604020202020204" pitchFamily="34" charset="0"/>
                <a:ea typeface="Calibri" panose="020F0502020204030204" pitchFamily="34" charset="0"/>
              </a:rPr>
              <a:t>Universal Service Access Agency of South Africa (USAASA) and Universal Service and Access Fund (USAF)</a:t>
            </a:r>
          </a:p>
          <a:p>
            <a:pPr algn="just">
              <a:lnSpc>
                <a:spcPct val="150000"/>
              </a:lnSpc>
              <a:spcAft>
                <a:spcPts val="600"/>
              </a:spcAft>
            </a:pPr>
            <a:r>
              <a:rPr lang="en-GB" sz="1800" dirty="0">
                <a:effectLst/>
                <a:latin typeface="Arial" panose="020B0604020202020204" pitchFamily="34" charset="0"/>
                <a:ea typeface="Calibri" panose="020F0502020204030204" pitchFamily="34" charset="0"/>
              </a:rPr>
              <a:t>The main role of the agency is to promote universal services and access to communications technologies and services for all South Africans. It also facilitates and offers guidance in evaluating, monitoring and implementing schemes which propose to improve universal access and service.</a:t>
            </a:r>
          </a:p>
          <a:p>
            <a:pPr algn="just">
              <a:lnSpc>
                <a:spcPct val="150000"/>
              </a:lnSpc>
              <a:spcAft>
                <a:spcPts val="600"/>
              </a:spcAft>
            </a:pPr>
            <a:r>
              <a:rPr lang="en-GB" sz="1800" dirty="0">
                <a:ea typeface="Calibri" panose="020F0502020204030204" pitchFamily="34" charset="0"/>
              </a:rPr>
              <a:t>In addition, it is involved in setting up telecentres, which provide ICT services, especially in rural areas, on a cost recovery basis. </a:t>
            </a:r>
          </a:p>
          <a:p>
            <a:pPr algn="just">
              <a:lnSpc>
                <a:spcPct val="150000"/>
              </a:lnSpc>
              <a:spcAft>
                <a:spcPts val="600"/>
              </a:spcAft>
            </a:pPr>
            <a:r>
              <a:rPr lang="en-GB" sz="1800" dirty="0">
                <a:ea typeface="Calibri" panose="020F0502020204030204" pitchFamily="34" charset="0"/>
              </a:rPr>
              <a:t>The agency is mandated by the Electronic Communications Act, no: 36 (2005) to broaden its universal access services to the community radio sector.</a:t>
            </a:r>
          </a:p>
          <a:p>
            <a:pPr marL="0" indent="0" algn="just">
              <a:lnSpc>
                <a:spcPct val="150000"/>
              </a:lnSpc>
              <a:spcAft>
                <a:spcPts val="600"/>
              </a:spcAft>
              <a:buNone/>
            </a:pPr>
            <a:endParaRPr lang="en-ZA"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6323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965200"/>
            <a:ext cx="9114692" cy="5405119"/>
          </a:xfrm>
        </p:spPr>
        <p:txBody>
          <a:bodyPr>
            <a:normAutofit/>
          </a:bodyPr>
          <a:lstStyle/>
          <a:p>
            <a:pPr marL="0" indent="0" algn="just">
              <a:lnSpc>
                <a:spcPct val="150000"/>
              </a:lnSpc>
              <a:spcAft>
                <a:spcPts val="600"/>
              </a:spcAft>
              <a:buNone/>
            </a:pPr>
            <a:r>
              <a:rPr lang="en-ZA" sz="1800" b="1" dirty="0">
                <a:ea typeface="Calibri" panose="020F0502020204030204" pitchFamily="34" charset="0"/>
              </a:rPr>
              <a:t>USAASA/USAF Governance Structure</a:t>
            </a:r>
            <a:endParaRPr lang="en-ZA" sz="1800" b="1" dirty="0">
              <a:effectLst/>
              <a:latin typeface="Arial" panose="020B0604020202020204" pitchFamily="34" charset="0"/>
              <a:ea typeface="Calibri" panose="020F0502020204030204" pitchFamily="34" charset="0"/>
            </a:endParaRPr>
          </a:p>
          <a:p>
            <a:pPr marL="0" indent="0" algn="just">
              <a:lnSpc>
                <a:spcPct val="150000"/>
              </a:lnSpc>
              <a:spcAft>
                <a:spcPts val="600"/>
              </a:spcAft>
              <a:buNone/>
            </a:pPr>
            <a:endParaRPr lang="en-ZA" sz="1200"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2ADCDCD9-5948-4749-D3E6-35A361320671}"/>
              </a:ext>
            </a:extLst>
          </p:cNvPr>
          <p:cNvGraphicFramePr>
            <a:graphicFrameLocks noGrp="1"/>
          </p:cNvGraphicFramePr>
          <p:nvPr>
            <p:extLst>
              <p:ext uri="{D42A27DB-BD31-4B8C-83A1-F6EECF244321}">
                <p14:modId xmlns:p14="http://schemas.microsoft.com/office/powerpoint/2010/main" val="2815387999"/>
              </p:ext>
            </p:extLst>
          </p:nvPr>
        </p:nvGraphicFramePr>
        <p:xfrm>
          <a:off x="681486" y="1520060"/>
          <a:ext cx="7841412" cy="4052602"/>
        </p:xfrm>
        <a:graphic>
          <a:graphicData uri="http://schemas.openxmlformats.org/drawingml/2006/table">
            <a:tbl>
              <a:tblPr/>
              <a:tblGrid>
                <a:gridCol w="1930601">
                  <a:extLst>
                    <a:ext uri="{9D8B030D-6E8A-4147-A177-3AD203B41FA5}">
                      <a16:colId xmlns:a16="http://schemas.microsoft.com/office/drawing/2014/main" val="4038235581"/>
                    </a:ext>
                  </a:extLst>
                </a:gridCol>
                <a:gridCol w="1573571">
                  <a:extLst>
                    <a:ext uri="{9D8B030D-6E8A-4147-A177-3AD203B41FA5}">
                      <a16:colId xmlns:a16="http://schemas.microsoft.com/office/drawing/2014/main" val="3965453108"/>
                    </a:ext>
                  </a:extLst>
                </a:gridCol>
                <a:gridCol w="846291">
                  <a:extLst>
                    <a:ext uri="{9D8B030D-6E8A-4147-A177-3AD203B41FA5}">
                      <a16:colId xmlns:a16="http://schemas.microsoft.com/office/drawing/2014/main" val="2827989179"/>
                    </a:ext>
                  </a:extLst>
                </a:gridCol>
                <a:gridCol w="1084310">
                  <a:extLst>
                    <a:ext uri="{9D8B030D-6E8A-4147-A177-3AD203B41FA5}">
                      <a16:colId xmlns:a16="http://schemas.microsoft.com/office/drawing/2014/main" val="7903292"/>
                    </a:ext>
                  </a:extLst>
                </a:gridCol>
                <a:gridCol w="1057863">
                  <a:extLst>
                    <a:ext uri="{9D8B030D-6E8A-4147-A177-3AD203B41FA5}">
                      <a16:colId xmlns:a16="http://schemas.microsoft.com/office/drawing/2014/main" val="1246728730"/>
                    </a:ext>
                  </a:extLst>
                </a:gridCol>
                <a:gridCol w="674388">
                  <a:extLst>
                    <a:ext uri="{9D8B030D-6E8A-4147-A177-3AD203B41FA5}">
                      <a16:colId xmlns:a16="http://schemas.microsoft.com/office/drawing/2014/main" val="3827947555"/>
                    </a:ext>
                  </a:extLst>
                </a:gridCol>
                <a:gridCol w="674388">
                  <a:extLst>
                    <a:ext uri="{9D8B030D-6E8A-4147-A177-3AD203B41FA5}">
                      <a16:colId xmlns:a16="http://schemas.microsoft.com/office/drawing/2014/main" val="2632394620"/>
                    </a:ext>
                  </a:extLst>
                </a:gridCol>
              </a:tblGrid>
              <a:tr h="263278">
                <a:tc gridSpan="7">
                  <a:txBody>
                    <a:bodyPr/>
                    <a:lstStyle/>
                    <a:p>
                      <a:pPr algn="ctr" fontAlgn="t"/>
                      <a:r>
                        <a:rPr lang="en-ZA" sz="1100" b="1" i="0" u="none" strike="noStrike">
                          <a:effectLst/>
                          <a:highlight>
                            <a:srgbClr val="FFFF00"/>
                          </a:highlight>
                          <a:latin typeface="Arial" panose="020B0604020202020204" pitchFamily="34" charset="0"/>
                        </a:rPr>
                        <a:t>UNIVERSAL SERVICE AND ACCESS AGENCY OF SOUTH AFRICA (USAASA)</a:t>
                      </a:r>
                    </a:p>
                  </a:txBody>
                  <a:tcPr marL="6350" marR="6350" marT="6350" marB="0">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704808753"/>
                  </a:ext>
                </a:extLst>
              </a:tr>
              <a:tr h="263278">
                <a:tc>
                  <a:txBody>
                    <a:bodyPr/>
                    <a:lstStyle/>
                    <a:p>
                      <a:pPr algn="l" fontAlgn="t"/>
                      <a:r>
                        <a:rPr lang="en-ZA" sz="1100" b="1" i="0" u="none" strike="noStrike">
                          <a:effectLst/>
                          <a:highlight>
                            <a:srgbClr val="92D050"/>
                          </a:highlight>
                          <a:latin typeface="Arial" panose="020B0604020202020204" pitchFamily="34" charset="0"/>
                        </a:rPr>
                        <a:t>Non Executive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Status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Term</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Starting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Ending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Race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Gender</a:t>
                      </a:r>
                    </a:p>
                  </a:txBody>
                  <a:tcPr marL="6350" marR="6350" marT="635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42968841"/>
                  </a:ext>
                </a:extLst>
              </a:tr>
              <a:tr h="582973">
                <a:tc>
                  <a:txBody>
                    <a:bodyPr/>
                    <a:lstStyle/>
                    <a:p>
                      <a:pPr algn="l" fontAlgn="t"/>
                      <a:r>
                        <a:rPr lang="en-ZA" sz="1100" b="0" i="0" u="none" strike="noStrike">
                          <a:effectLst/>
                          <a:latin typeface="Arial" panose="020B0604020202020204" pitchFamily="34" charset="0"/>
                        </a:rPr>
                        <a:t>Daphne Zukiswa Kula-Rantho</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Interim Chairperson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22/02/2022 &amp; 01/10/2023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30/09/2023 &amp; 30/09/2025</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1873693"/>
                  </a:ext>
                </a:extLst>
              </a:tr>
              <a:tr h="526556">
                <a:tc>
                  <a:txBody>
                    <a:bodyPr/>
                    <a:lstStyle/>
                    <a:p>
                      <a:pPr algn="l" fontAlgn="t"/>
                      <a:r>
                        <a:rPr lang="en-ZA" sz="1100" b="0" i="0" u="none" strike="noStrike">
                          <a:effectLst/>
                          <a:latin typeface="Arial" panose="020B0604020202020204" pitchFamily="34" charset="0"/>
                        </a:rPr>
                        <a:t>Simphiwe Thobela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22/02/2022 &amp; 01/10/2023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30/09/2023 &amp; 30/09/2025</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3750332"/>
                  </a:ext>
                </a:extLst>
              </a:tr>
              <a:tr h="526556">
                <a:tc>
                  <a:txBody>
                    <a:bodyPr/>
                    <a:lstStyle/>
                    <a:p>
                      <a:pPr algn="l" fontAlgn="t"/>
                      <a:r>
                        <a:rPr lang="en-ZA" sz="1100" b="0" i="0" u="none" strike="noStrike" dirty="0" err="1">
                          <a:effectLst/>
                          <a:latin typeface="Arial" panose="020B0604020202020204" pitchFamily="34" charset="0"/>
                        </a:rPr>
                        <a:t>Buhle</a:t>
                      </a:r>
                      <a:r>
                        <a:rPr lang="en-ZA" sz="1100" b="0" i="0" u="none" strike="noStrike" dirty="0">
                          <a:effectLst/>
                          <a:latin typeface="Arial" panose="020B0604020202020204" pitchFamily="34" charset="0"/>
                        </a:rPr>
                        <a:t> </a:t>
                      </a:r>
                      <a:r>
                        <a:rPr lang="en-ZA" sz="1100" b="0" i="0" u="none" strike="noStrike" dirty="0" err="1">
                          <a:effectLst/>
                          <a:latin typeface="Arial" panose="020B0604020202020204" pitchFamily="34" charset="0"/>
                        </a:rPr>
                        <a:t>Tonise</a:t>
                      </a:r>
                      <a:r>
                        <a:rPr lang="en-ZA" sz="1100" b="0" i="0" u="none" strike="noStrike" dirty="0">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dirty="0">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22/02/2022 &amp; 01/10/2023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30/09/2023 &amp; 30/09/2025</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3197216"/>
                  </a:ext>
                </a:extLst>
              </a:tr>
              <a:tr h="526556">
                <a:tc>
                  <a:txBody>
                    <a:bodyPr/>
                    <a:lstStyle/>
                    <a:p>
                      <a:pPr algn="l" fontAlgn="t"/>
                      <a:r>
                        <a:rPr lang="en-ZA" sz="1100" b="0" i="0" u="none" strike="noStrike">
                          <a:effectLst/>
                          <a:latin typeface="Arial" panose="020B0604020202020204" pitchFamily="34" charset="0"/>
                        </a:rPr>
                        <a:t>Mapuleng Moropa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22/02/2022 &amp; 01/10/2023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30/09/2023 &amp; 30/09/2025</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2594307"/>
                  </a:ext>
                </a:extLst>
              </a:tr>
              <a:tr h="573571">
                <a:tc>
                  <a:txBody>
                    <a:bodyPr/>
                    <a:lstStyle/>
                    <a:p>
                      <a:pPr algn="just" fontAlgn="ctr"/>
                      <a:r>
                        <a:rPr lang="en-ZA" sz="1100" b="0" i="0" u="none" strike="noStrike">
                          <a:effectLst/>
                          <a:latin typeface="Arial" panose="020B0604020202020204" pitchFamily="34" charset="0"/>
                        </a:rPr>
                        <a:t>Ms. Boitumelo Mabusela</a:t>
                      </a:r>
                    </a:p>
                  </a:txBody>
                  <a:tcPr marL="6350" marR="6350" marT="635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12/06/2023 &amp; 01/10/2023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30/06/2023 &amp; 30/09/2025</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5770059"/>
                  </a:ext>
                </a:extLst>
              </a:tr>
              <a:tr h="263278">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2328612"/>
                  </a:ext>
                </a:extLst>
              </a:tr>
              <a:tr h="263278">
                <a:tc>
                  <a:txBody>
                    <a:bodyPr/>
                    <a:lstStyle/>
                    <a:p>
                      <a:pPr algn="l" fontAlgn="t"/>
                      <a:r>
                        <a:rPr lang="en-ZA" sz="1100" b="1" i="0" u="none" strike="noStrike">
                          <a:effectLst/>
                          <a:latin typeface="Arial" panose="020B0604020202020204" pitchFamily="34" charset="0"/>
                        </a:rPr>
                        <a:t>Executive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5878998"/>
                  </a:ext>
                </a:extLst>
              </a:tr>
              <a:tr h="263278">
                <a:tc>
                  <a:txBody>
                    <a:bodyPr/>
                    <a:lstStyle/>
                    <a:p>
                      <a:pPr algn="l" fontAlgn="t"/>
                      <a:r>
                        <a:rPr lang="en-ZA" sz="1100" b="0" i="0" u="none" strike="noStrike">
                          <a:effectLst/>
                          <a:latin typeface="Arial" panose="020B0604020202020204" pitchFamily="34" charset="0"/>
                        </a:rPr>
                        <a:t>Mr Jimmy Mashiane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Acting CEO</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01/07/2024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dirty="0">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5644653"/>
                  </a:ext>
                </a:extLst>
              </a:tr>
            </a:tbl>
          </a:graphicData>
        </a:graphic>
      </p:graphicFrame>
    </p:spTree>
    <p:extLst>
      <p:ext uri="{BB962C8B-B14F-4D97-AF65-F5344CB8AC3E}">
        <p14:creationId xmlns:p14="http://schemas.microsoft.com/office/powerpoint/2010/main" val="4105343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965200"/>
            <a:ext cx="9114692" cy="3962399"/>
          </a:xfrm>
        </p:spPr>
        <p:txBody>
          <a:bodyPr>
            <a:normAutofit/>
          </a:bodyPr>
          <a:lstStyle/>
          <a:p>
            <a:pPr marL="0" indent="0" algn="just">
              <a:lnSpc>
                <a:spcPct val="150000"/>
              </a:lnSpc>
              <a:spcAft>
                <a:spcPts val="600"/>
              </a:spcAft>
              <a:buNone/>
            </a:pPr>
            <a:r>
              <a:rPr lang="en-ZA" sz="1800" b="1" dirty="0">
                <a:effectLst/>
                <a:latin typeface="Arial" panose="020B0604020202020204" pitchFamily="34" charset="0"/>
                <a:ea typeface="Calibri" panose="020F0502020204030204" pitchFamily="34" charset="0"/>
              </a:rPr>
              <a:t>Broadband Infraco (BBI)</a:t>
            </a:r>
          </a:p>
          <a:p>
            <a:pPr algn="just">
              <a:lnSpc>
                <a:spcPct val="150000"/>
              </a:lnSpc>
              <a:spcAft>
                <a:spcPts val="600"/>
              </a:spcAft>
            </a:pPr>
            <a:r>
              <a:rPr lang="en-GB" sz="1800" dirty="0">
                <a:effectLst/>
                <a:latin typeface="Arial" panose="020B0604020202020204" pitchFamily="34" charset="0"/>
                <a:ea typeface="Times New Roman" panose="02020603050405020304" pitchFamily="18" charset="0"/>
              </a:rPr>
              <a:t>The main role of BBI is to design, engineer, build and operate a wholesale long distance Telecommunications Carrier of Carriers business. </a:t>
            </a:r>
          </a:p>
          <a:p>
            <a:pPr algn="just">
              <a:lnSpc>
                <a:spcPct val="150000"/>
              </a:lnSpc>
              <a:spcAft>
                <a:spcPts val="600"/>
              </a:spcAft>
            </a:pPr>
            <a:r>
              <a:rPr lang="en-GB" sz="1800" dirty="0"/>
              <a:t>It offers network services to the South African wholesale ICT market consisting of licensed operators and Internet Service Providers as well as projects of national importance.</a:t>
            </a:r>
            <a:endParaRPr lang="en-ZA" sz="1800" dirty="0"/>
          </a:p>
        </p:txBody>
      </p:sp>
    </p:spTree>
    <p:extLst>
      <p:ext uri="{BB962C8B-B14F-4D97-AF65-F5344CB8AC3E}">
        <p14:creationId xmlns:p14="http://schemas.microsoft.com/office/powerpoint/2010/main" val="1474172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965200"/>
            <a:ext cx="9114692" cy="3962399"/>
          </a:xfrm>
        </p:spPr>
        <p:txBody>
          <a:bodyPr>
            <a:normAutofit/>
          </a:bodyPr>
          <a:lstStyle/>
          <a:p>
            <a:pPr marL="0" indent="0" algn="just">
              <a:lnSpc>
                <a:spcPct val="150000"/>
              </a:lnSpc>
              <a:spcAft>
                <a:spcPts val="600"/>
              </a:spcAft>
              <a:buNone/>
            </a:pPr>
            <a:r>
              <a:rPr lang="en-ZA" sz="1800" b="1" dirty="0">
                <a:effectLst/>
                <a:latin typeface="Arial" panose="020B0604020202020204" pitchFamily="34" charset="0"/>
                <a:ea typeface="Calibri" panose="020F0502020204030204" pitchFamily="34" charset="0"/>
              </a:rPr>
              <a:t>BBI Governance Structure</a:t>
            </a:r>
          </a:p>
        </p:txBody>
      </p:sp>
      <p:graphicFrame>
        <p:nvGraphicFramePr>
          <p:cNvPr id="4" name="Table 3">
            <a:extLst>
              <a:ext uri="{FF2B5EF4-FFF2-40B4-BE49-F238E27FC236}">
                <a16:creationId xmlns:a16="http://schemas.microsoft.com/office/drawing/2014/main" id="{5729E355-B8E5-25F1-E498-60DE526C0AF4}"/>
              </a:ext>
            </a:extLst>
          </p:cNvPr>
          <p:cNvGraphicFramePr>
            <a:graphicFrameLocks noGrp="1"/>
          </p:cNvGraphicFramePr>
          <p:nvPr>
            <p:extLst>
              <p:ext uri="{D42A27DB-BD31-4B8C-83A1-F6EECF244321}">
                <p14:modId xmlns:p14="http://schemas.microsoft.com/office/powerpoint/2010/main" val="3861827598"/>
              </p:ext>
            </p:extLst>
          </p:nvPr>
        </p:nvGraphicFramePr>
        <p:xfrm>
          <a:off x="636509" y="1394306"/>
          <a:ext cx="8058917" cy="4498494"/>
        </p:xfrm>
        <a:graphic>
          <a:graphicData uri="http://schemas.openxmlformats.org/drawingml/2006/table">
            <a:tbl>
              <a:tblPr/>
              <a:tblGrid>
                <a:gridCol w="1984152">
                  <a:extLst>
                    <a:ext uri="{9D8B030D-6E8A-4147-A177-3AD203B41FA5}">
                      <a16:colId xmlns:a16="http://schemas.microsoft.com/office/drawing/2014/main" val="772032018"/>
                    </a:ext>
                  </a:extLst>
                </a:gridCol>
                <a:gridCol w="1617220">
                  <a:extLst>
                    <a:ext uri="{9D8B030D-6E8A-4147-A177-3AD203B41FA5}">
                      <a16:colId xmlns:a16="http://schemas.microsoft.com/office/drawing/2014/main" val="2458110369"/>
                    </a:ext>
                  </a:extLst>
                </a:gridCol>
                <a:gridCol w="869765">
                  <a:extLst>
                    <a:ext uri="{9D8B030D-6E8A-4147-A177-3AD203B41FA5}">
                      <a16:colId xmlns:a16="http://schemas.microsoft.com/office/drawing/2014/main" val="4122168437"/>
                    </a:ext>
                  </a:extLst>
                </a:gridCol>
                <a:gridCol w="1114386">
                  <a:extLst>
                    <a:ext uri="{9D8B030D-6E8A-4147-A177-3AD203B41FA5}">
                      <a16:colId xmlns:a16="http://schemas.microsoft.com/office/drawing/2014/main" val="1447269443"/>
                    </a:ext>
                  </a:extLst>
                </a:gridCol>
                <a:gridCol w="1087206">
                  <a:extLst>
                    <a:ext uri="{9D8B030D-6E8A-4147-A177-3AD203B41FA5}">
                      <a16:colId xmlns:a16="http://schemas.microsoft.com/office/drawing/2014/main" val="2163403130"/>
                    </a:ext>
                  </a:extLst>
                </a:gridCol>
                <a:gridCol w="693094">
                  <a:extLst>
                    <a:ext uri="{9D8B030D-6E8A-4147-A177-3AD203B41FA5}">
                      <a16:colId xmlns:a16="http://schemas.microsoft.com/office/drawing/2014/main" val="4099219870"/>
                    </a:ext>
                  </a:extLst>
                </a:gridCol>
                <a:gridCol w="693094">
                  <a:extLst>
                    <a:ext uri="{9D8B030D-6E8A-4147-A177-3AD203B41FA5}">
                      <a16:colId xmlns:a16="http://schemas.microsoft.com/office/drawing/2014/main" val="985281337"/>
                    </a:ext>
                  </a:extLst>
                </a:gridCol>
              </a:tblGrid>
              <a:tr h="173019">
                <a:tc gridSpan="7">
                  <a:txBody>
                    <a:bodyPr/>
                    <a:lstStyle/>
                    <a:p>
                      <a:pPr algn="ctr" fontAlgn="t"/>
                      <a:r>
                        <a:rPr lang="en-ZA" sz="1000" b="1" i="0" u="none" strike="noStrike">
                          <a:effectLst/>
                          <a:highlight>
                            <a:srgbClr val="FFFF00"/>
                          </a:highlight>
                          <a:latin typeface="Arial" panose="020B0604020202020204" pitchFamily="34" charset="0"/>
                        </a:rPr>
                        <a:t>Broadband Infraco (BBI)</a:t>
                      </a:r>
                    </a:p>
                  </a:txBody>
                  <a:tcPr marL="5977" marR="5977" marT="5977" marB="0">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2703763830"/>
                  </a:ext>
                </a:extLst>
              </a:tr>
              <a:tr h="173019">
                <a:tc>
                  <a:txBody>
                    <a:bodyPr/>
                    <a:lstStyle/>
                    <a:p>
                      <a:pPr algn="l" fontAlgn="t"/>
                      <a:r>
                        <a:rPr lang="en-ZA" sz="1000" b="1" i="0" u="none" strike="noStrike">
                          <a:effectLst/>
                          <a:highlight>
                            <a:srgbClr val="92D050"/>
                          </a:highlight>
                          <a:latin typeface="Arial" panose="020B0604020202020204" pitchFamily="34" charset="0"/>
                        </a:rPr>
                        <a:t>Non Executive Director</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Status</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Term</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Starting</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Ending</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Race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Gender</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082848497"/>
                  </a:ext>
                </a:extLst>
              </a:tr>
              <a:tr h="519057">
                <a:tc>
                  <a:txBody>
                    <a:bodyPr/>
                    <a:lstStyle/>
                    <a:p>
                      <a:pPr algn="l" fontAlgn="t"/>
                      <a:r>
                        <a:rPr lang="en-ZA" sz="1000" b="0" i="0" u="none" strike="noStrike" dirty="0">
                          <a:effectLst/>
                          <a:latin typeface="Arial" panose="020B0604020202020204" pitchFamily="34" charset="0"/>
                        </a:rPr>
                        <a:t>Zandile </a:t>
                      </a:r>
                      <a:r>
                        <a:rPr lang="en-ZA" sz="1000" b="0" i="0" u="none" strike="noStrike" dirty="0" err="1">
                          <a:effectLst/>
                          <a:latin typeface="Arial" panose="020B0604020202020204" pitchFamily="34" charset="0"/>
                        </a:rPr>
                        <a:t>Kabini</a:t>
                      </a:r>
                      <a:r>
                        <a:rPr lang="en-ZA" sz="1000" b="0" i="0" u="none" strike="noStrike" dirty="0">
                          <a:effectLst/>
                          <a:latin typeface="Arial" panose="020B0604020202020204" pitchFamily="34" charset="0"/>
                        </a:rPr>
                        <a:t>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Chairperson</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 yrs</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24/05/2021</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31/03/2021 &amp; 23/05/2024 &amp; 23/11/2024</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Female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5278193"/>
                  </a:ext>
                </a:extLst>
              </a:tr>
              <a:tr h="519057">
                <a:tc>
                  <a:txBody>
                    <a:bodyPr/>
                    <a:lstStyle/>
                    <a:p>
                      <a:pPr algn="l" fontAlgn="t"/>
                      <a:r>
                        <a:rPr lang="en-ZA" sz="1000" b="0" i="0" u="none" strike="noStrike">
                          <a:solidFill>
                            <a:srgbClr val="000000"/>
                          </a:solidFill>
                          <a:effectLst/>
                          <a:latin typeface="Arial" panose="020B0604020202020204" pitchFamily="34" charset="0"/>
                        </a:rPr>
                        <a:t>Bojane Segooa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Member</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 yrs</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24/05/2021</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31/03/2021 &amp; 23/05/2024 &amp; 23/11/2024</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Female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314466"/>
                  </a:ext>
                </a:extLst>
              </a:tr>
              <a:tr h="519057">
                <a:tc>
                  <a:txBody>
                    <a:bodyPr/>
                    <a:lstStyle/>
                    <a:p>
                      <a:pPr algn="l" fontAlgn="t"/>
                      <a:r>
                        <a:rPr lang="en-ZA" sz="1000" b="0" i="0" u="none" strike="noStrike">
                          <a:effectLst/>
                          <a:latin typeface="Arial" panose="020B0604020202020204" pitchFamily="34" charset="0"/>
                        </a:rPr>
                        <a:t>Devesh Mothilall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Member</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 yrs</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24/05/2021</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31/03/2021 &amp; 23/05/2024 &amp; 23/11/2024</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Indian</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Male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909964"/>
                  </a:ext>
                </a:extLst>
              </a:tr>
              <a:tr h="519057">
                <a:tc>
                  <a:txBody>
                    <a:bodyPr/>
                    <a:lstStyle/>
                    <a:p>
                      <a:pPr algn="l" fontAlgn="t"/>
                      <a:r>
                        <a:rPr lang="en-ZA" sz="1000" b="0" i="0" u="none" strike="noStrike">
                          <a:effectLst/>
                          <a:latin typeface="Arial" panose="020B0604020202020204" pitchFamily="34" charset="0"/>
                        </a:rPr>
                        <a:t>Loyiso Tyira</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Member</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 yrs</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24/05/2021</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31/03/2021 &amp; 23/05/2024 &amp; 23/11/2024</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Male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01693006"/>
                  </a:ext>
                </a:extLst>
              </a:tr>
              <a:tr h="519057">
                <a:tc>
                  <a:txBody>
                    <a:bodyPr/>
                    <a:lstStyle/>
                    <a:p>
                      <a:pPr algn="l" fontAlgn="t"/>
                      <a:r>
                        <a:rPr lang="en-ZA" sz="1000" b="0" i="0" u="none" strike="noStrike">
                          <a:effectLst/>
                          <a:highlight>
                            <a:srgbClr val="FFFFFF"/>
                          </a:highlight>
                          <a:latin typeface="Arial" panose="020B0604020202020204" pitchFamily="34" charset="0"/>
                        </a:rPr>
                        <a:t>Parick Makape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Member</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3 yrs</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24/05/2021</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latin typeface="Arial" panose="020B0604020202020204" pitchFamily="34" charset="0"/>
                        </a:rPr>
                        <a:t>31/03/2021 &amp; 23/05/2024 &amp; 23/11/2024</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Male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974585"/>
                  </a:ext>
                </a:extLst>
              </a:tr>
              <a:tr h="173019">
                <a:tc>
                  <a:txBody>
                    <a:bodyPr/>
                    <a:lstStyle/>
                    <a:p>
                      <a:pPr algn="l" fontAlgn="t"/>
                      <a:r>
                        <a:rPr lang="en-ZA" sz="1000" b="0" i="0" u="none" strike="noStrike">
                          <a:effectLst/>
                          <a:highlight>
                            <a:srgbClr val="FFFFFF"/>
                          </a:highlight>
                          <a:latin typeface="Arial" panose="020B0604020202020204" pitchFamily="34" charset="0"/>
                        </a:rPr>
                        <a:t>Lungile Mabece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Member</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3 yrs</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06/12/2018</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IDC</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latin typeface="Arial" panose="020B0604020202020204" pitchFamily="34" charset="0"/>
                        </a:rPr>
                        <a:t>African</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Male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8396843"/>
                  </a:ext>
                </a:extLst>
              </a:tr>
              <a:tr h="173019">
                <a:tc>
                  <a:txBody>
                    <a:bodyPr/>
                    <a:lstStyle/>
                    <a:p>
                      <a:pPr algn="l" fontAlgn="t"/>
                      <a:r>
                        <a:rPr lang="en-ZA" sz="1000" b="0" i="0" u="none" strike="noStrike">
                          <a:effectLst/>
                          <a:highlight>
                            <a:srgbClr val="FFFFFF"/>
                          </a:highlight>
                          <a:latin typeface="Arial" panose="020B0604020202020204" pitchFamily="34" charset="0"/>
                        </a:rPr>
                        <a:t>Den Dwane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Member</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3 yrs</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31/10/2017</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IDC</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latin typeface="Arial" panose="020B0604020202020204" pitchFamily="34" charset="0"/>
                        </a:rPr>
                        <a:t>African</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Male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3491621"/>
                  </a:ext>
                </a:extLst>
              </a:tr>
              <a:tr h="173019">
                <a:tc>
                  <a:txBody>
                    <a:bodyPr/>
                    <a:lstStyle/>
                    <a:p>
                      <a:pPr algn="l" fontAlgn="t"/>
                      <a:r>
                        <a:rPr lang="en-ZA" sz="1000" b="0" i="0" u="none" strike="noStrike">
                          <a:effectLst/>
                          <a:highlight>
                            <a:srgbClr val="FFFFFF"/>
                          </a:highlight>
                          <a:latin typeface="Arial" panose="020B0604020202020204" pitchFamily="34" charset="0"/>
                        </a:rPr>
                        <a:t> </a:t>
                      </a:r>
                    </a:p>
                  </a:txBody>
                  <a:tcPr marL="5977" marR="5977" marT="597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 </a:t>
                      </a:r>
                    </a:p>
                  </a:txBody>
                  <a:tcPr marL="5977" marR="5977" marT="597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 </a:t>
                      </a:r>
                    </a:p>
                  </a:txBody>
                  <a:tcPr marL="5977" marR="5977" marT="597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 </a:t>
                      </a:r>
                    </a:p>
                  </a:txBody>
                  <a:tcPr marL="5977" marR="5977" marT="597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000" b="0" i="0" u="none" strike="noStrike">
                          <a:effectLst/>
                          <a:highlight>
                            <a:srgbClr val="FFFFFF"/>
                          </a:highlight>
                          <a:latin typeface="Arial" panose="020B0604020202020204" pitchFamily="34" charset="0"/>
                        </a:rPr>
                        <a:t> </a:t>
                      </a:r>
                    </a:p>
                  </a:txBody>
                  <a:tcPr marL="5977" marR="5977" marT="597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ZA" sz="1000" b="0" i="0" u="none" strike="noStrike">
                        <a:effectLst/>
                        <a:latin typeface="Arial" panose="020B0604020202020204" pitchFamily="34" charset="0"/>
                      </a:endParaRPr>
                    </a:p>
                  </a:txBody>
                  <a:tcPr marL="5977" marR="5977" marT="597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ZA" sz="1000" b="0" i="0" u="none" strike="noStrike">
                        <a:effectLst/>
                        <a:latin typeface="Arial" panose="020B0604020202020204" pitchFamily="34" charset="0"/>
                      </a:endParaRPr>
                    </a:p>
                  </a:txBody>
                  <a:tcPr marL="5977" marR="5977" marT="5977"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6379609"/>
                  </a:ext>
                </a:extLst>
              </a:tr>
              <a:tr h="173019">
                <a:tc>
                  <a:txBody>
                    <a:bodyPr/>
                    <a:lstStyle/>
                    <a:p>
                      <a:pPr algn="l" fontAlgn="t"/>
                      <a:r>
                        <a:rPr lang="en-ZA" sz="1000" b="1" i="0" u="none" strike="noStrike">
                          <a:effectLst/>
                          <a:latin typeface="Arial" panose="020B0604020202020204" pitchFamily="34" charset="0"/>
                        </a:rPr>
                        <a:t>Executive Director</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614351"/>
                  </a:ext>
                </a:extLst>
              </a:tr>
              <a:tr h="519057">
                <a:tc>
                  <a:txBody>
                    <a:bodyPr/>
                    <a:lstStyle/>
                    <a:p>
                      <a:pPr algn="l" fontAlgn="t"/>
                      <a:r>
                        <a:rPr lang="en-ZA" sz="1000" b="0" i="0" u="none" strike="noStrike">
                          <a:effectLst/>
                          <a:latin typeface="Arial" panose="020B0604020202020204" pitchFamily="34" charset="0"/>
                        </a:rPr>
                        <a:t>Dr Gift Zowa</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Acting Chief Executive Officer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5yrs</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11/11/2023</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Male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8472401"/>
                  </a:ext>
                </a:extLst>
              </a:tr>
              <a:tr h="346038">
                <a:tc>
                  <a:txBody>
                    <a:bodyPr/>
                    <a:lstStyle/>
                    <a:p>
                      <a:pPr algn="l" fontAlgn="t"/>
                      <a:r>
                        <a:rPr lang="en-ZA" sz="1000" b="0" i="0" u="none" strike="noStrike">
                          <a:solidFill>
                            <a:srgbClr val="000000"/>
                          </a:solidFill>
                          <a:effectLst/>
                          <a:latin typeface="Arial" panose="020B0604020202020204" pitchFamily="34" charset="0"/>
                        </a:rPr>
                        <a:t>Ms.Thuli Phakedi (nee Nqandela)</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solidFill>
                            <a:srgbClr val="000000"/>
                          </a:solidFill>
                          <a:effectLst/>
                          <a:latin typeface="Arial" panose="020B0604020202020204" pitchFamily="34" charset="0"/>
                        </a:rPr>
                        <a:t>Chief Financial Officer</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solidFill>
                            <a:srgbClr val="000000"/>
                          </a:solidFill>
                          <a:effectLst/>
                          <a:latin typeface="Arial" panose="020B0604020202020204" pitchFamily="34" charset="0"/>
                        </a:rPr>
                        <a:t>5yrs </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01/06/2024</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31/05/2029</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solidFill>
                            <a:srgbClr val="000000"/>
                          </a:solidFill>
                          <a:effectLst/>
                          <a:latin typeface="Arial" panose="020B0604020202020204" pitchFamily="34" charset="0"/>
                        </a:rPr>
                        <a:t>African</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dirty="0">
                          <a:solidFill>
                            <a:srgbClr val="000000"/>
                          </a:solidFill>
                          <a:effectLst/>
                          <a:latin typeface="Arial" panose="020B0604020202020204" pitchFamily="34" charset="0"/>
                        </a:rPr>
                        <a:t>Female</a:t>
                      </a:r>
                    </a:p>
                  </a:txBody>
                  <a:tcPr marL="5977" marR="5977" marT="597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8560101"/>
                  </a:ext>
                </a:extLst>
              </a:tr>
            </a:tbl>
          </a:graphicData>
        </a:graphic>
      </p:graphicFrame>
    </p:spTree>
    <p:extLst>
      <p:ext uri="{BB962C8B-B14F-4D97-AF65-F5344CB8AC3E}">
        <p14:creationId xmlns:p14="http://schemas.microsoft.com/office/powerpoint/2010/main" val="1148430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8"/>
            <a:ext cx="9186332" cy="872701"/>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975360"/>
            <a:ext cx="9114692" cy="5516879"/>
          </a:xfrm>
        </p:spPr>
        <p:txBody>
          <a:bodyPr>
            <a:normAutofit/>
          </a:bodyPr>
          <a:lstStyle/>
          <a:p>
            <a:pPr marL="0" indent="0" algn="just">
              <a:lnSpc>
                <a:spcPct val="150000"/>
              </a:lnSpc>
              <a:spcAft>
                <a:spcPts val="600"/>
              </a:spcAft>
              <a:buNone/>
            </a:pPr>
            <a:r>
              <a:rPr lang="en-ZA" sz="1800" b="1" dirty="0">
                <a:ea typeface="Calibri" panose="020F0502020204030204" pitchFamily="34" charset="0"/>
              </a:rPr>
              <a:t>Sentech</a:t>
            </a:r>
            <a:endParaRPr lang="en-ZA" sz="1800" b="1" dirty="0">
              <a:effectLst/>
              <a:latin typeface="Arial" panose="020B0604020202020204" pitchFamily="34" charset="0"/>
              <a:ea typeface="Calibri" panose="020F0502020204030204" pitchFamily="34" charset="0"/>
            </a:endParaRPr>
          </a:p>
          <a:p>
            <a:pPr algn="just">
              <a:lnSpc>
                <a:spcPct val="150000"/>
              </a:lnSpc>
              <a:spcAft>
                <a:spcPts val="600"/>
              </a:spcAft>
            </a:pPr>
            <a:r>
              <a:rPr lang="en-ZA" sz="1800" dirty="0">
                <a:effectLst/>
                <a:latin typeface="Arial" panose="020B0604020202020204" pitchFamily="34" charset="0"/>
                <a:ea typeface="Calibri" panose="020F0502020204030204" pitchFamily="34" charset="0"/>
              </a:rPr>
              <a:t>SENTECH offers signal distribution services to most of the country’s licensed broadcasters, including the Public Broadcaster, Commercial and Community Broadcasters.</a:t>
            </a:r>
          </a:p>
          <a:p>
            <a:pPr algn="just">
              <a:lnSpc>
                <a:spcPct val="150000"/>
              </a:lnSpc>
              <a:spcAft>
                <a:spcPts val="600"/>
              </a:spcAft>
            </a:pPr>
            <a:r>
              <a:rPr lang="en-ZA" sz="1800" dirty="0">
                <a:effectLst/>
                <a:latin typeface="Arial" panose="020B0604020202020204" pitchFamily="34" charset="0"/>
                <a:ea typeface="Calibri" panose="020F0502020204030204" pitchFamily="34" charset="0"/>
              </a:rPr>
              <a:t> It also offers facilities leasing to those operators looking for the best geographic operations that offer broad signal coverage.</a:t>
            </a:r>
            <a:endParaRPr lang="en-ZA" sz="1800" dirty="0"/>
          </a:p>
        </p:txBody>
      </p:sp>
    </p:spTree>
    <p:extLst>
      <p:ext uri="{BB962C8B-B14F-4D97-AF65-F5344CB8AC3E}">
        <p14:creationId xmlns:p14="http://schemas.microsoft.com/office/powerpoint/2010/main" val="353780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8"/>
            <a:ext cx="9186332" cy="872701"/>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975360"/>
            <a:ext cx="9114692" cy="5516879"/>
          </a:xfrm>
        </p:spPr>
        <p:txBody>
          <a:bodyPr>
            <a:normAutofit/>
          </a:bodyPr>
          <a:lstStyle/>
          <a:p>
            <a:pPr marL="0" indent="0" algn="just">
              <a:lnSpc>
                <a:spcPct val="150000"/>
              </a:lnSpc>
              <a:spcAft>
                <a:spcPts val="600"/>
              </a:spcAft>
              <a:buNone/>
            </a:pPr>
            <a:r>
              <a:rPr lang="en-ZA" sz="1800" b="1" dirty="0">
                <a:ea typeface="Calibri" panose="020F0502020204030204" pitchFamily="34" charset="0"/>
              </a:rPr>
              <a:t>Sentech Governance Structure</a:t>
            </a:r>
            <a:endParaRPr lang="en-ZA" sz="1800" b="1" dirty="0">
              <a:effectLst/>
              <a:latin typeface="Arial" panose="020B0604020202020204" pitchFamily="34" charset="0"/>
              <a:ea typeface="Calibri" panose="020F0502020204030204" pitchFamily="34" charset="0"/>
            </a:endParaRPr>
          </a:p>
        </p:txBody>
      </p:sp>
      <p:graphicFrame>
        <p:nvGraphicFramePr>
          <p:cNvPr id="4" name="Table 3">
            <a:extLst>
              <a:ext uri="{FF2B5EF4-FFF2-40B4-BE49-F238E27FC236}">
                <a16:creationId xmlns:a16="http://schemas.microsoft.com/office/drawing/2014/main" id="{BA7A6693-3883-FBE9-75E1-15673999A95F}"/>
              </a:ext>
            </a:extLst>
          </p:cNvPr>
          <p:cNvGraphicFramePr>
            <a:graphicFrameLocks noGrp="1"/>
          </p:cNvGraphicFramePr>
          <p:nvPr>
            <p:extLst>
              <p:ext uri="{D42A27DB-BD31-4B8C-83A1-F6EECF244321}">
                <p14:modId xmlns:p14="http://schemas.microsoft.com/office/powerpoint/2010/main" val="2552972845"/>
              </p:ext>
            </p:extLst>
          </p:nvPr>
        </p:nvGraphicFramePr>
        <p:xfrm>
          <a:off x="646980" y="1440611"/>
          <a:ext cx="8289984" cy="5158599"/>
        </p:xfrm>
        <a:graphic>
          <a:graphicData uri="http://schemas.openxmlformats.org/drawingml/2006/table">
            <a:tbl>
              <a:tblPr/>
              <a:tblGrid>
                <a:gridCol w="2041042">
                  <a:extLst>
                    <a:ext uri="{9D8B030D-6E8A-4147-A177-3AD203B41FA5}">
                      <a16:colId xmlns:a16="http://schemas.microsoft.com/office/drawing/2014/main" val="2170743008"/>
                    </a:ext>
                  </a:extLst>
                </a:gridCol>
                <a:gridCol w="1663589">
                  <a:extLst>
                    <a:ext uri="{9D8B030D-6E8A-4147-A177-3AD203B41FA5}">
                      <a16:colId xmlns:a16="http://schemas.microsoft.com/office/drawing/2014/main" val="3453161390"/>
                    </a:ext>
                  </a:extLst>
                </a:gridCol>
                <a:gridCol w="894703">
                  <a:extLst>
                    <a:ext uri="{9D8B030D-6E8A-4147-A177-3AD203B41FA5}">
                      <a16:colId xmlns:a16="http://schemas.microsoft.com/office/drawing/2014/main" val="2420141709"/>
                    </a:ext>
                  </a:extLst>
                </a:gridCol>
                <a:gridCol w="1146338">
                  <a:extLst>
                    <a:ext uri="{9D8B030D-6E8A-4147-A177-3AD203B41FA5}">
                      <a16:colId xmlns:a16="http://schemas.microsoft.com/office/drawing/2014/main" val="4092258020"/>
                    </a:ext>
                  </a:extLst>
                </a:gridCol>
                <a:gridCol w="1118380">
                  <a:extLst>
                    <a:ext uri="{9D8B030D-6E8A-4147-A177-3AD203B41FA5}">
                      <a16:colId xmlns:a16="http://schemas.microsoft.com/office/drawing/2014/main" val="1551999618"/>
                    </a:ext>
                  </a:extLst>
                </a:gridCol>
                <a:gridCol w="712966">
                  <a:extLst>
                    <a:ext uri="{9D8B030D-6E8A-4147-A177-3AD203B41FA5}">
                      <a16:colId xmlns:a16="http://schemas.microsoft.com/office/drawing/2014/main" val="917297335"/>
                    </a:ext>
                  </a:extLst>
                </a:gridCol>
                <a:gridCol w="712966">
                  <a:extLst>
                    <a:ext uri="{9D8B030D-6E8A-4147-A177-3AD203B41FA5}">
                      <a16:colId xmlns:a16="http://schemas.microsoft.com/office/drawing/2014/main" val="1378419366"/>
                    </a:ext>
                  </a:extLst>
                </a:gridCol>
              </a:tblGrid>
              <a:tr h="156153">
                <a:tc gridSpan="7">
                  <a:txBody>
                    <a:bodyPr/>
                    <a:lstStyle/>
                    <a:p>
                      <a:pPr algn="ctr" fontAlgn="t"/>
                      <a:r>
                        <a:rPr lang="en-ZA" sz="800" b="1" i="0" u="none" strike="noStrike">
                          <a:effectLst/>
                          <a:highlight>
                            <a:srgbClr val="FFFF00"/>
                          </a:highlight>
                          <a:latin typeface="Arial" panose="020B0604020202020204" pitchFamily="34" charset="0"/>
                        </a:rPr>
                        <a:t>SENTECH</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818947136"/>
                  </a:ext>
                </a:extLst>
              </a:tr>
              <a:tr h="156153">
                <a:tc>
                  <a:txBody>
                    <a:bodyPr/>
                    <a:lstStyle/>
                    <a:p>
                      <a:pPr algn="l" fontAlgn="t"/>
                      <a:r>
                        <a:rPr lang="en-ZA" sz="800" b="1" i="0" u="none" strike="noStrike">
                          <a:effectLst/>
                          <a:highlight>
                            <a:srgbClr val="92D050"/>
                          </a:highlight>
                          <a:latin typeface="Arial" panose="020B0604020202020204" pitchFamily="34" charset="0"/>
                        </a:rPr>
                        <a:t>Non Executive Director</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800" b="1" i="0" u="none" strike="noStrike">
                          <a:effectLst/>
                          <a:highlight>
                            <a:srgbClr val="92D050"/>
                          </a:highlight>
                          <a:latin typeface="Arial" panose="020B0604020202020204" pitchFamily="34" charset="0"/>
                        </a:rPr>
                        <a:t>Status</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800" b="1" i="0" u="none" strike="noStrike">
                          <a:effectLst/>
                          <a:highlight>
                            <a:srgbClr val="92D050"/>
                          </a:highlight>
                          <a:latin typeface="Arial" panose="020B0604020202020204" pitchFamily="34" charset="0"/>
                        </a:rPr>
                        <a:t>Term</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800" b="1" i="0" u="none" strike="noStrike">
                          <a:effectLst/>
                          <a:highlight>
                            <a:srgbClr val="92D050"/>
                          </a:highlight>
                          <a:latin typeface="Arial" panose="020B0604020202020204" pitchFamily="34" charset="0"/>
                        </a:rPr>
                        <a:t>Starting</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800" b="1" i="0" u="none" strike="noStrike">
                          <a:effectLst/>
                          <a:highlight>
                            <a:srgbClr val="92D050"/>
                          </a:highlight>
                          <a:latin typeface="Arial" panose="020B0604020202020204" pitchFamily="34" charset="0"/>
                        </a:rPr>
                        <a:t>Ending</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800" b="1" i="0" u="none" strike="noStrike">
                          <a:effectLst/>
                          <a:highlight>
                            <a:srgbClr val="92D050"/>
                          </a:highlight>
                          <a:latin typeface="Arial" panose="020B0604020202020204" pitchFamily="34" charset="0"/>
                        </a:rPr>
                        <a:t>Race</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800" b="1" i="0" u="none" strike="noStrike">
                          <a:effectLst/>
                          <a:highlight>
                            <a:srgbClr val="92D050"/>
                          </a:highlight>
                          <a:latin typeface="Arial" panose="020B0604020202020204" pitchFamily="34" charset="0"/>
                        </a:rPr>
                        <a:t>Gender</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167097742"/>
                  </a:ext>
                </a:extLst>
              </a:tr>
              <a:tr h="468456">
                <a:tc>
                  <a:txBody>
                    <a:bodyPr/>
                    <a:lstStyle/>
                    <a:p>
                      <a:pPr algn="l" fontAlgn="t"/>
                      <a:r>
                        <a:rPr lang="en-ZA" sz="800" b="0" i="0" u="none" strike="noStrike">
                          <a:effectLst/>
                          <a:latin typeface="Arial" panose="020B0604020202020204" pitchFamily="34" charset="0"/>
                        </a:rPr>
                        <a:t>Sedzani Faith Mudau</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Chairperson</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3 years</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01/12/2021 and 01/04/2023</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31/03/2023, 31/03/2024 and 30/09/2024</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African</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female</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6054316"/>
                  </a:ext>
                </a:extLst>
              </a:tr>
              <a:tr h="468456">
                <a:tc>
                  <a:txBody>
                    <a:bodyPr/>
                    <a:lstStyle/>
                    <a:p>
                      <a:pPr algn="l" fontAlgn="t"/>
                      <a:r>
                        <a:rPr lang="en-ZA" sz="800" b="0" i="0" u="none" strike="noStrike">
                          <a:effectLst/>
                          <a:latin typeface="Arial" panose="020B0604020202020204" pitchFamily="34" charset="0"/>
                        </a:rPr>
                        <a:t>Themba Frank Phiri</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Member</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3 years</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01/12/2021 and 01/04/2023</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31/03/2023, 31/03/2024 and 30/09/2024</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African</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Male</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1350811"/>
                  </a:ext>
                </a:extLst>
              </a:tr>
              <a:tr h="468456">
                <a:tc>
                  <a:txBody>
                    <a:bodyPr/>
                    <a:lstStyle/>
                    <a:p>
                      <a:pPr algn="l" fontAlgn="t"/>
                      <a:r>
                        <a:rPr lang="en-ZA" sz="800" b="0" i="0" u="none" strike="noStrike">
                          <a:effectLst/>
                          <a:latin typeface="Arial" panose="020B0604020202020204" pitchFamily="34" charset="0"/>
                        </a:rPr>
                        <a:t>Dr Tshavhuyo Sesane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Member</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3 years</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01/12/2021 and 01/04/2023</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31/03/2023, 31/03/2024 and 30/09/2024</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African</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Female</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04579470"/>
                  </a:ext>
                </a:extLst>
              </a:tr>
              <a:tr h="468456">
                <a:tc>
                  <a:txBody>
                    <a:bodyPr/>
                    <a:lstStyle/>
                    <a:p>
                      <a:pPr algn="l" fontAlgn="t"/>
                      <a:r>
                        <a:rPr lang="en-ZA" sz="800" b="0" i="0" u="none" strike="noStrike">
                          <a:effectLst/>
                          <a:latin typeface="Arial" panose="020B0604020202020204" pitchFamily="34" charset="0"/>
                        </a:rPr>
                        <a:t>Veronica Motloutsi</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Member</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3 years</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01/12/2021 and 01/04/2023</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31/03/2023, 31/03/2024 and 30/09/2024</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African</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Female</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3247546"/>
                  </a:ext>
                </a:extLst>
              </a:tr>
              <a:tr h="468456">
                <a:tc>
                  <a:txBody>
                    <a:bodyPr/>
                    <a:lstStyle/>
                    <a:p>
                      <a:pPr algn="l" fontAlgn="t"/>
                      <a:r>
                        <a:rPr lang="en-ZA" sz="800" b="0" i="0" u="none" strike="noStrike">
                          <a:effectLst/>
                          <a:latin typeface="Arial" panose="020B0604020202020204" pitchFamily="34" charset="0"/>
                        </a:rPr>
                        <a:t>Mbasa Metusi</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dirty="0">
                          <a:effectLst/>
                          <a:latin typeface="Arial" panose="020B0604020202020204" pitchFamily="34" charset="0"/>
                        </a:rPr>
                        <a:t>Member</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3 years</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01/12/2021 and 01/04/2023</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31/03/2023, 31/03/2024 and 30/09/2024</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African</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Male</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104977"/>
                  </a:ext>
                </a:extLst>
              </a:tr>
              <a:tr h="468456">
                <a:tc>
                  <a:txBody>
                    <a:bodyPr/>
                    <a:lstStyle/>
                    <a:p>
                      <a:pPr algn="l" fontAlgn="t"/>
                      <a:r>
                        <a:rPr lang="en-ZA" sz="800" b="0" i="0" u="none" strike="noStrike">
                          <a:effectLst/>
                          <a:latin typeface="Arial" panose="020B0604020202020204" pitchFamily="34" charset="0"/>
                        </a:rPr>
                        <a:t>A Mudunungu (Adv)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Member</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3 years</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01/12/2021 and 01/04/2023</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31/03/2023, 31/03/2024 and 30/09/2024</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African</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Male</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987896"/>
                  </a:ext>
                </a:extLst>
              </a:tr>
              <a:tr h="468456">
                <a:tc>
                  <a:txBody>
                    <a:bodyPr/>
                    <a:lstStyle/>
                    <a:p>
                      <a:pPr algn="l" fontAlgn="t"/>
                      <a:r>
                        <a:rPr lang="en-ZA" sz="800" b="0" i="0" u="none" strike="noStrike">
                          <a:effectLst/>
                          <a:latin typeface="Arial" panose="020B0604020202020204" pitchFamily="34" charset="0"/>
                        </a:rPr>
                        <a:t>M Moropa</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Member</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3 years</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01/12/2021 and 01/04/2023</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31/03/2023, 31/03/2024 and 30/09/2024</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African</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female</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4782956"/>
                  </a:ext>
                </a:extLst>
              </a:tr>
              <a:tr h="156153">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solidFill>
                            <a:srgbClr val="000000"/>
                          </a:solidFill>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3138672"/>
                  </a:ext>
                </a:extLst>
              </a:tr>
              <a:tr h="156153">
                <a:tc>
                  <a:txBody>
                    <a:bodyPr/>
                    <a:lstStyle/>
                    <a:p>
                      <a:pPr algn="l" fontAlgn="t"/>
                      <a:r>
                        <a:rPr lang="en-ZA" sz="800" b="1" i="0" u="none" strike="noStrike">
                          <a:effectLst/>
                          <a:latin typeface="Arial" panose="020B0604020202020204" pitchFamily="34" charset="0"/>
                        </a:rPr>
                        <a:t>Executive Director</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952292"/>
                  </a:ext>
                </a:extLst>
              </a:tr>
              <a:tr h="156153">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647240"/>
                  </a:ext>
                </a:extLst>
              </a:tr>
              <a:tr h="624608">
                <a:tc>
                  <a:txBody>
                    <a:bodyPr/>
                    <a:lstStyle/>
                    <a:p>
                      <a:pPr algn="l" fontAlgn="t"/>
                      <a:r>
                        <a:rPr lang="en-ZA" sz="800" b="0" i="0" u="none" strike="noStrike">
                          <a:effectLst/>
                          <a:latin typeface="Arial" panose="020B0604020202020204" pitchFamily="34" charset="0"/>
                        </a:rPr>
                        <a:t>Mr Tebogo Leshope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Chief Operations  Officer and Acting CEO</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5yrs</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01/03/2018 and 01/03/2026</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28/02/2023 and 28/02/2026</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African</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Male</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9230212"/>
                  </a:ext>
                </a:extLst>
              </a:tr>
              <a:tr h="161729">
                <a:tc>
                  <a:txBody>
                    <a:bodyPr/>
                    <a:lstStyle/>
                    <a:p>
                      <a:pPr algn="l" fontAlgn="b"/>
                      <a:r>
                        <a:rPr lang="en-ZA" sz="800" b="0" i="0" u="none" strike="noStrike">
                          <a:effectLst/>
                          <a:latin typeface="Aptos" panose="020B0004020202020204" pitchFamily="34" charset="0"/>
                        </a:rPr>
                        <a:t>Mr Flenk Mnisi </a:t>
                      </a:r>
                    </a:p>
                  </a:txBody>
                  <a:tcPr marL="4704" marR="4704" marT="47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Acting COO</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7171349"/>
                  </a:ext>
                </a:extLst>
              </a:tr>
              <a:tr h="312305">
                <a:tc>
                  <a:txBody>
                    <a:bodyPr/>
                    <a:lstStyle/>
                    <a:p>
                      <a:pPr algn="l" fontAlgn="t"/>
                      <a:r>
                        <a:rPr lang="en-ZA" sz="800" b="0" i="0" u="none" strike="noStrike">
                          <a:effectLst/>
                          <a:latin typeface="Arial" panose="020B0604020202020204" pitchFamily="34" charset="0"/>
                        </a:rPr>
                        <a:t>Ms. Rudzani Rasikhinya </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Interim Chief Financial Officer</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18 months</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01/02/2023</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31/07/2024</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a:effectLst/>
                          <a:latin typeface="Arial" panose="020B0604020202020204" pitchFamily="34" charset="0"/>
                        </a:rPr>
                        <a:t>African</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800" b="0" i="0" u="none" strike="noStrike" dirty="0">
                          <a:effectLst/>
                          <a:latin typeface="Arial" panose="020B0604020202020204" pitchFamily="34" charset="0"/>
                        </a:rPr>
                        <a:t>Female</a:t>
                      </a:r>
                    </a:p>
                  </a:txBody>
                  <a:tcPr marL="4704" marR="4704" marT="470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5341279"/>
                  </a:ext>
                </a:extLst>
              </a:tr>
            </a:tbl>
          </a:graphicData>
        </a:graphic>
      </p:graphicFrame>
    </p:spTree>
    <p:extLst>
      <p:ext uri="{BB962C8B-B14F-4D97-AF65-F5344CB8AC3E}">
        <p14:creationId xmlns:p14="http://schemas.microsoft.com/office/powerpoint/2010/main" val="23808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300480"/>
            <a:ext cx="9114692" cy="2128520"/>
          </a:xfrm>
        </p:spPr>
        <p:txBody>
          <a:bodyPr>
            <a:normAutofit/>
          </a:bodyPr>
          <a:lstStyle/>
          <a:p>
            <a:pPr marL="0" indent="0" algn="just">
              <a:lnSpc>
                <a:spcPct val="150000"/>
              </a:lnSpc>
              <a:spcAft>
                <a:spcPts val="600"/>
              </a:spcAft>
              <a:buNone/>
            </a:pPr>
            <a:r>
              <a:rPr lang="en-ZA" sz="1800" b="1" dirty="0">
                <a:effectLst/>
                <a:latin typeface="Arial" panose="020B0604020202020204" pitchFamily="34" charset="0"/>
                <a:ea typeface="Calibri" panose="020F0502020204030204" pitchFamily="34" charset="0"/>
              </a:rPr>
              <a:t>.ZADNA Domain Name Authority</a:t>
            </a:r>
          </a:p>
          <a:p>
            <a:pPr algn="just">
              <a:lnSpc>
                <a:spcPct val="150000"/>
              </a:lnSpc>
              <a:spcAft>
                <a:spcPts val="600"/>
              </a:spcAft>
            </a:pPr>
            <a:r>
              <a:rPr lang="en-US" sz="1800" dirty="0">
                <a:effectLst/>
                <a:latin typeface="Arial" panose="020B0604020202020204" pitchFamily="34" charset="0"/>
                <a:ea typeface="Calibri" panose="020F0502020204030204" pitchFamily="34" charset="0"/>
              </a:rPr>
              <a:t>ZADNA manages and regulates the .ZA namespace and administers and issues licenses in terms of the Electronic Communications and Transactions Act. </a:t>
            </a:r>
            <a:endParaRPr lang="en-ZA" sz="1800" dirty="0">
              <a:ea typeface="Calibri" panose="020F0502020204030204" pitchFamily="34" charset="0"/>
            </a:endParaRPr>
          </a:p>
        </p:txBody>
      </p:sp>
    </p:spTree>
    <p:extLst>
      <p:ext uri="{BB962C8B-B14F-4D97-AF65-F5344CB8AC3E}">
        <p14:creationId xmlns:p14="http://schemas.microsoft.com/office/powerpoint/2010/main" val="523319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300480"/>
            <a:ext cx="9114692" cy="2128520"/>
          </a:xfrm>
        </p:spPr>
        <p:txBody>
          <a:bodyPr>
            <a:normAutofit/>
          </a:bodyPr>
          <a:lstStyle/>
          <a:p>
            <a:pPr marL="0" indent="0" algn="just">
              <a:lnSpc>
                <a:spcPct val="150000"/>
              </a:lnSpc>
              <a:spcAft>
                <a:spcPts val="600"/>
              </a:spcAft>
              <a:buNone/>
            </a:pPr>
            <a:r>
              <a:rPr lang="en-ZA" sz="1800" b="1" dirty="0">
                <a:effectLst/>
                <a:latin typeface="Arial" panose="020B0604020202020204" pitchFamily="34" charset="0"/>
                <a:ea typeface="Calibri" panose="020F0502020204030204" pitchFamily="34" charset="0"/>
              </a:rPr>
              <a:t>.ZADNA Governance Structure</a:t>
            </a:r>
          </a:p>
          <a:p>
            <a:pPr marL="0" indent="0" algn="just">
              <a:lnSpc>
                <a:spcPct val="150000"/>
              </a:lnSpc>
              <a:spcAft>
                <a:spcPts val="600"/>
              </a:spcAft>
              <a:buNone/>
            </a:pPr>
            <a:endParaRPr lang="en-ZA" sz="1800" b="1" dirty="0">
              <a:effectLst/>
              <a:latin typeface="Arial" panose="020B0604020202020204" pitchFamily="34" charset="0"/>
              <a:ea typeface="Calibri" panose="020F0502020204030204" pitchFamily="34" charset="0"/>
            </a:endParaRPr>
          </a:p>
        </p:txBody>
      </p:sp>
      <p:graphicFrame>
        <p:nvGraphicFramePr>
          <p:cNvPr id="4" name="Table 3">
            <a:extLst>
              <a:ext uri="{FF2B5EF4-FFF2-40B4-BE49-F238E27FC236}">
                <a16:creationId xmlns:a16="http://schemas.microsoft.com/office/drawing/2014/main" id="{DE4B7E47-B5E6-C055-FD21-DCC70D0057F9}"/>
              </a:ext>
            </a:extLst>
          </p:cNvPr>
          <p:cNvGraphicFramePr>
            <a:graphicFrameLocks noGrp="1"/>
          </p:cNvGraphicFramePr>
          <p:nvPr>
            <p:extLst>
              <p:ext uri="{D42A27DB-BD31-4B8C-83A1-F6EECF244321}">
                <p14:modId xmlns:p14="http://schemas.microsoft.com/office/powerpoint/2010/main" val="2022387296"/>
              </p:ext>
            </p:extLst>
          </p:nvPr>
        </p:nvGraphicFramePr>
        <p:xfrm>
          <a:off x="750498" y="1825624"/>
          <a:ext cx="8758655" cy="4868478"/>
        </p:xfrm>
        <a:graphic>
          <a:graphicData uri="http://schemas.openxmlformats.org/drawingml/2006/table">
            <a:tbl>
              <a:tblPr/>
              <a:tblGrid>
                <a:gridCol w="2156431">
                  <a:extLst>
                    <a:ext uri="{9D8B030D-6E8A-4147-A177-3AD203B41FA5}">
                      <a16:colId xmlns:a16="http://schemas.microsoft.com/office/drawing/2014/main" val="122892314"/>
                    </a:ext>
                  </a:extLst>
                </a:gridCol>
                <a:gridCol w="1757640">
                  <a:extLst>
                    <a:ext uri="{9D8B030D-6E8A-4147-A177-3AD203B41FA5}">
                      <a16:colId xmlns:a16="http://schemas.microsoft.com/office/drawing/2014/main" val="3211065615"/>
                    </a:ext>
                  </a:extLst>
                </a:gridCol>
                <a:gridCol w="945284">
                  <a:extLst>
                    <a:ext uri="{9D8B030D-6E8A-4147-A177-3AD203B41FA5}">
                      <a16:colId xmlns:a16="http://schemas.microsoft.com/office/drawing/2014/main" val="3692450690"/>
                    </a:ext>
                  </a:extLst>
                </a:gridCol>
                <a:gridCol w="1211146">
                  <a:extLst>
                    <a:ext uri="{9D8B030D-6E8A-4147-A177-3AD203B41FA5}">
                      <a16:colId xmlns:a16="http://schemas.microsoft.com/office/drawing/2014/main" val="1676978650"/>
                    </a:ext>
                  </a:extLst>
                </a:gridCol>
                <a:gridCol w="1181606">
                  <a:extLst>
                    <a:ext uri="{9D8B030D-6E8A-4147-A177-3AD203B41FA5}">
                      <a16:colId xmlns:a16="http://schemas.microsoft.com/office/drawing/2014/main" val="3576438751"/>
                    </a:ext>
                  </a:extLst>
                </a:gridCol>
                <a:gridCol w="753274">
                  <a:extLst>
                    <a:ext uri="{9D8B030D-6E8A-4147-A177-3AD203B41FA5}">
                      <a16:colId xmlns:a16="http://schemas.microsoft.com/office/drawing/2014/main" val="3766347171"/>
                    </a:ext>
                  </a:extLst>
                </a:gridCol>
                <a:gridCol w="753274">
                  <a:extLst>
                    <a:ext uri="{9D8B030D-6E8A-4147-A177-3AD203B41FA5}">
                      <a16:colId xmlns:a16="http://schemas.microsoft.com/office/drawing/2014/main" val="3526821815"/>
                    </a:ext>
                  </a:extLst>
                </a:gridCol>
              </a:tblGrid>
              <a:tr h="180314">
                <a:tc gridSpan="7">
                  <a:txBody>
                    <a:bodyPr/>
                    <a:lstStyle/>
                    <a:p>
                      <a:pPr algn="ctr" fontAlgn="t"/>
                      <a:r>
                        <a:rPr lang="en-ZA" sz="1000" b="1" i="0" u="none" strike="noStrike">
                          <a:effectLst/>
                          <a:highlight>
                            <a:srgbClr val="FFFF00"/>
                          </a:highlight>
                          <a:latin typeface="Arial" panose="020B0604020202020204" pitchFamily="34" charset="0"/>
                        </a:rPr>
                        <a:t>Domain Naming Authority (.zaDNA)</a:t>
                      </a:r>
                    </a:p>
                  </a:txBody>
                  <a:tcPr marL="5756" marR="5756" marT="5756" marB="0">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683396692"/>
                  </a:ext>
                </a:extLst>
              </a:tr>
              <a:tr h="180314">
                <a:tc>
                  <a:txBody>
                    <a:bodyPr/>
                    <a:lstStyle/>
                    <a:p>
                      <a:pPr algn="l" fontAlgn="t"/>
                      <a:r>
                        <a:rPr lang="en-ZA" sz="1000" b="1" i="0" u="none" strike="noStrike">
                          <a:effectLst/>
                          <a:highlight>
                            <a:srgbClr val="92D050"/>
                          </a:highlight>
                          <a:latin typeface="Arial" panose="020B0604020202020204" pitchFamily="34" charset="0"/>
                        </a:rPr>
                        <a:t>Non Executive Director</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Status</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Term</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Starting</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Ending</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Race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000" b="1" i="0" u="none" strike="noStrike">
                          <a:effectLst/>
                          <a:highlight>
                            <a:srgbClr val="92D050"/>
                          </a:highlight>
                          <a:latin typeface="Arial" panose="020B0604020202020204" pitchFamily="34" charset="0"/>
                        </a:rPr>
                        <a:t>Gender</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614810980"/>
                  </a:ext>
                </a:extLst>
              </a:tr>
              <a:tr h="540942">
                <a:tc>
                  <a:txBody>
                    <a:bodyPr/>
                    <a:lstStyle/>
                    <a:p>
                      <a:pPr algn="l" fontAlgn="t"/>
                      <a:r>
                        <a:rPr lang="en-ZA" sz="1000" b="0" i="0" u="none" strike="noStrike">
                          <a:effectLst/>
                          <a:latin typeface="Arial" panose="020B0604020202020204" pitchFamily="34" charset="0"/>
                        </a:rPr>
                        <a:t>Palesa Legoze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Chairperson</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4 yrs</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01/11/2019 &amp; 01/11/2023</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31/10/2023 &amp; 30/03/2024 &amp; 30/09/2024</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Female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0714926"/>
                  </a:ext>
                </a:extLst>
              </a:tr>
              <a:tr h="540942">
                <a:tc>
                  <a:txBody>
                    <a:bodyPr/>
                    <a:lstStyle/>
                    <a:p>
                      <a:pPr algn="l" fontAlgn="t"/>
                      <a:r>
                        <a:rPr lang="en-ZA" sz="1000" b="0" i="0" u="none" strike="noStrike">
                          <a:effectLst/>
                          <a:latin typeface="Arial" panose="020B0604020202020204" pitchFamily="34" charset="0"/>
                        </a:rPr>
                        <a:t>Malekgoloane Malapane </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Member</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4 yrs</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01/11/2019 &amp; 01/11/2023</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31/10/2023 &amp; 30/03/2024 &amp; 30/09/2024</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Female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3582460"/>
                  </a:ext>
                </a:extLst>
              </a:tr>
              <a:tr h="540942">
                <a:tc>
                  <a:txBody>
                    <a:bodyPr/>
                    <a:lstStyle/>
                    <a:p>
                      <a:pPr algn="l" fontAlgn="t"/>
                      <a:r>
                        <a:rPr lang="en-ZA" sz="1000" b="0" i="0" u="none" strike="noStrike">
                          <a:effectLst/>
                          <a:latin typeface="Arial" panose="020B0604020202020204" pitchFamily="34" charset="0"/>
                        </a:rPr>
                        <a:t>Veronica Motloutsi </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Member</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4 yrs</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01/11/2019 &amp; 01/11/2023</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31/10/2023 &amp; 30/03/2024 &amp; 30/09/2024</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Female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0942040"/>
                  </a:ext>
                </a:extLst>
              </a:tr>
              <a:tr h="540942">
                <a:tc>
                  <a:txBody>
                    <a:bodyPr/>
                    <a:lstStyle/>
                    <a:p>
                      <a:pPr algn="l" fontAlgn="t"/>
                      <a:r>
                        <a:rPr lang="en-ZA" sz="1000" b="0" i="0" u="none" strike="noStrike">
                          <a:effectLst/>
                          <a:latin typeface="Arial" panose="020B0604020202020204" pitchFamily="34" charset="0"/>
                        </a:rPr>
                        <a:t>Nicholas Msibi</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Member</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4 yrs</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01/11/2023 &amp; 01/11/2019  &amp; 01/03/2015 </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31/10/2023 &amp; 30/03/2024 &amp; 30/09/2024</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Male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0676152"/>
                  </a:ext>
                </a:extLst>
              </a:tr>
              <a:tr h="540942">
                <a:tc>
                  <a:txBody>
                    <a:bodyPr/>
                    <a:lstStyle/>
                    <a:p>
                      <a:pPr algn="l" fontAlgn="t"/>
                      <a:r>
                        <a:rPr lang="en-ZA" sz="1000" b="0" i="0" u="none" strike="noStrike">
                          <a:effectLst/>
                          <a:latin typeface="Arial" panose="020B0604020202020204" pitchFamily="34" charset="0"/>
                        </a:rPr>
                        <a:t>Prof. Kasturi Moodaliyar</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Member</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4 yrs</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01/11/2019 &amp; 01/11/2023</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31/10/2023 &amp; 30/03/2024 &amp; 30/09/2024</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Indian</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Female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28264698"/>
                  </a:ext>
                </a:extLst>
              </a:tr>
              <a:tr h="540942">
                <a:tc>
                  <a:txBody>
                    <a:bodyPr/>
                    <a:lstStyle/>
                    <a:p>
                      <a:pPr algn="l" fontAlgn="t"/>
                      <a:r>
                        <a:rPr lang="en-ZA" sz="1000" b="0" i="0" u="none" strike="noStrike">
                          <a:effectLst/>
                          <a:latin typeface="Arial" panose="020B0604020202020204" pitchFamily="34" charset="0"/>
                        </a:rPr>
                        <a:t>Prof. Daniel Mashao </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Member</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4 yrs</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01/11/2019 &amp; 01/11/2023</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31/10/2023 &amp; 30/03/2024 &amp; 30/09/2024</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Male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4685239"/>
                  </a:ext>
                </a:extLst>
              </a:tr>
              <a:tr h="540942">
                <a:tc>
                  <a:txBody>
                    <a:bodyPr/>
                    <a:lstStyle/>
                    <a:p>
                      <a:pPr algn="l" fontAlgn="t"/>
                      <a:r>
                        <a:rPr lang="en-ZA" sz="1000" b="0" i="0" u="none" strike="noStrike">
                          <a:effectLst/>
                          <a:latin typeface="Arial" panose="020B0604020202020204" pitchFamily="34" charset="0"/>
                        </a:rPr>
                        <a:t>Sizo Mzizi</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Member</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4 yrs</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01/11/2019 &amp; 01/11/2023</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31/10/2023 &amp; 30/03/2024 &amp; 30/09/2024</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Female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1013591"/>
                  </a:ext>
                </a:extLst>
              </a:tr>
              <a:tr h="180314">
                <a:tc>
                  <a:txBody>
                    <a:bodyPr/>
                    <a:lstStyle/>
                    <a:p>
                      <a:pPr algn="l" fontAlgn="t"/>
                      <a:endParaRPr lang="en-ZA" sz="1000" b="0" i="0" u="none" strike="noStrike">
                        <a:effectLst/>
                        <a:latin typeface="Arial" panose="020B0604020202020204" pitchFamily="34" charset="0"/>
                      </a:endParaRPr>
                    </a:p>
                  </a:txBody>
                  <a:tcPr marL="5756" marR="5756" marT="5756"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000" b="0" i="0" u="none" strike="noStrike">
                        <a:effectLst/>
                        <a:latin typeface="Arial" panose="020B0604020202020204" pitchFamily="34" charset="0"/>
                      </a:endParaRPr>
                    </a:p>
                  </a:txBody>
                  <a:tcPr marL="5756" marR="5756" marT="5756"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000" b="0" i="0" u="none" strike="noStrike">
                        <a:effectLst/>
                        <a:latin typeface="Arial" panose="020B0604020202020204" pitchFamily="34" charset="0"/>
                      </a:endParaRPr>
                    </a:p>
                  </a:txBody>
                  <a:tcPr marL="5756" marR="5756" marT="5756"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000" b="0" i="0" u="none" strike="noStrike">
                        <a:effectLst/>
                        <a:latin typeface="Arial" panose="020B0604020202020204" pitchFamily="34" charset="0"/>
                      </a:endParaRPr>
                    </a:p>
                  </a:txBody>
                  <a:tcPr marL="5756" marR="5756" marT="5756"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000" b="0" i="0" u="none" strike="noStrike">
                        <a:effectLst/>
                        <a:latin typeface="Arial" panose="020B0604020202020204" pitchFamily="34" charset="0"/>
                      </a:endParaRPr>
                    </a:p>
                  </a:txBody>
                  <a:tcPr marL="5756" marR="5756" marT="575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t"/>
                      <a:r>
                        <a:rPr lang="en-ZA" sz="1000" b="0" i="0" u="none" strike="noStrike">
                          <a:effectLst/>
                          <a:latin typeface="Arial" panose="020B0604020202020204" pitchFamily="34" charset="0"/>
                        </a:rPr>
                        <a:t> </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ZA" sz="1000" b="0" i="0" u="none" strike="noStrike">
                        <a:effectLst/>
                        <a:latin typeface="Arial" panose="020B0604020202020204" pitchFamily="34" charset="0"/>
                      </a:endParaRPr>
                    </a:p>
                  </a:txBody>
                  <a:tcPr marL="5756" marR="5756" marT="5756"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4057174700"/>
                  </a:ext>
                </a:extLst>
              </a:tr>
              <a:tr h="180314">
                <a:tc>
                  <a:txBody>
                    <a:bodyPr/>
                    <a:lstStyle/>
                    <a:p>
                      <a:pPr algn="l" fontAlgn="t"/>
                      <a:r>
                        <a:rPr lang="en-ZA" sz="1000" b="1" i="0" u="none" strike="noStrike">
                          <a:effectLst/>
                          <a:latin typeface="Arial" panose="020B0604020202020204" pitchFamily="34" charset="0"/>
                        </a:rPr>
                        <a:t>Executive Director</a:t>
                      </a:r>
                    </a:p>
                  </a:txBody>
                  <a:tcPr marL="5756" marR="5756" marT="5756"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000" b="0" i="0" u="none" strike="noStrike">
                        <a:effectLst/>
                        <a:latin typeface="Arial" panose="020B0604020202020204" pitchFamily="34" charset="0"/>
                      </a:endParaRPr>
                    </a:p>
                  </a:txBody>
                  <a:tcPr marL="5756" marR="5756" marT="5756"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000" b="0" i="0" u="none" strike="noStrike">
                        <a:effectLst/>
                        <a:latin typeface="Arial" panose="020B0604020202020204" pitchFamily="34" charset="0"/>
                      </a:endParaRPr>
                    </a:p>
                  </a:txBody>
                  <a:tcPr marL="5756" marR="5756" marT="5756"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000" b="0" i="0" u="none" strike="noStrike">
                        <a:effectLst/>
                        <a:latin typeface="Arial" panose="020B0604020202020204" pitchFamily="34" charset="0"/>
                      </a:endParaRPr>
                    </a:p>
                  </a:txBody>
                  <a:tcPr marL="5756" marR="5756" marT="5756"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000" b="0" i="0" u="none" strike="noStrike">
                        <a:effectLst/>
                        <a:latin typeface="Arial" panose="020B0604020202020204" pitchFamily="34" charset="0"/>
                      </a:endParaRPr>
                    </a:p>
                  </a:txBody>
                  <a:tcPr marL="5756" marR="5756" marT="5756" marB="0">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ZA" sz="1000" b="0" i="0" u="none" strike="noStrike">
                        <a:effectLst/>
                        <a:latin typeface="Arial" panose="020B0604020202020204" pitchFamily="34" charset="0"/>
                      </a:endParaRPr>
                    </a:p>
                  </a:txBody>
                  <a:tcPr marL="5756" marR="5756" marT="5756"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2926742"/>
                  </a:ext>
                </a:extLst>
              </a:tr>
              <a:tr h="180314">
                <a:tc>
                  <a:txBody>
                    <a:bodyPr/>
                    <a:lstStyle/>
                    <a:p>
                      <a:pPr algn="l" fontAlgn="t"/>
                      <a:r>
                        <a:rPr lang="en-ZA" sz="1000" b="0" i="0" u="none" strike="noStrike">
                          <a:effectLst/>
                          <a:latin typeface="Arial" panose="020B0604020202020204" pitchFamily="34" charset="0"/>
                        </a:rPr>
                        <a:t>Molehe Wesi</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CEO</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01/08/2020</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31/07/2025</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Male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5415723"/>
                  </a:ext>
                </a:extLst>
              </a:tr>
              <a:tr h="180314">
                <a:tc>
                  <a:txBody>
                    <a:bodyPr/>
                    <a:lstStyle/>
                    <a:p>
                      <a:pPr algn="l" fontAlgn="t"/>
                      <a:r>
                        <a:rPr lang="en-ZA" sz="1000" b="0" i="0" u="none" strike="noStrike">
                          <a:effectLst/>
                          <a:latin typeface="Arial" panose="020B0604020202020204" pitchFamily="34" charset="0"/>
                        </a:rPr>
                        <a:t>Peter Madavhu</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Operations Manager </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Permanent</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 </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a:effectLst/>
                          <a:latin typeface="Arial" panose="020B0604020202020204" pitchFamily="34" charset="0"/>
                        </a:rPr>
                        <a:t>African</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000" b="0" i="0" u="none" strike="noStrike" dirty="0">
                          <a:effectLst/>
                          <a:latin typeface="Arial" panose="020B0604020202020204" pitchFamily="34" charset="0"/>
                        </a:rPr>
                        <a:t>Male</a:t>
                      </a:r>
                    </a:p>
                  </a:txBody>
                  <a:tcPr marL="5756" marR="5756" marT="5756"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3412850"/>
                  </a:ext>
                </a:extLst>
              </a:tr>
            </a:tbl>
          </a:graphicData>
        </a:graphic>
      </p:graphicFrame>
    </p:spTree>
    <p:extLst>
      <p:ext uri="{BB962C8B-B14F-4D97-AF65-F5344CB8AC3E}">
        <p14:creationId xmlns:p14="http://schemas.microsoft.com/office/powerpoint/2010/main" val="410709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239520"/>
            <a:ext cx="9114692" cy="4399280"/>
          </a:xfrm>
        </p:spPr>
        <p:txBody>
          <a:bodyPr>
            <a:normAutofit fontScale="77500" lnSpcReduction="20000"/>
          </a:bodyPr>
          <a:lstStyle/>
          <a:p>
            <a:pPr marL="0" indent="0" algn="just">
              <a:lnSpc>
                <a:spcPts val="1400"/>
              </a:lnSpc>
              <a:spcAft>
                <a:spcPts val="600"/>
              </a:spcAft>
              <a:buNone/>
              <a:tabLst>
                <a:tab pos="228600" algn="l"/>
              </a:tabLst>
            </a:pPr>
            <a:r>
              <a:rPr lang="en-ZA" sz="2500" b="1" dirty="0">
                <a:effectLst/>
                <a:latin typeface="Arial" panose="020B0604020202020204" pitchFamily="34" charset="0"/>
                <a:ea typeface="Calibri" panose="020F0502020204030204" pitchFamily="34" charset="0"/>
                <a:cs typeface="Arial" panose="020B0604020202020204" pitchFamily="34" charset="0"/>
              </a:rPr>
              <a:t>Postbank</a:t>
            </a:r>
            <a:endParaRPr lang="en-ZA" sz="2500" b="1"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600"/>
              </a:spcAft>
            </a:pPr>
            <a:r>
              <a:rPr lang="en-ZA" sz="2500" dirty="0">
                <a:effectLst/>
                <a:latin typeface="Arial" panose="020B0604020202020204" pitchFamily="34" charset="0"/>
                <a:ea typeface="Times New Roman" panose="02020603050405020304" pitchFamily="18" charset="0"/>
                <a:cs typeface="Arial" panose="020B0604020202020204" pitchFamily="34" charset="0"/>
              </a:rPr>
              <a:t>The mission of Postbank is to be the trusted partner of government in financial inclusion, and it aims to offer inclusive, accessible, simple and secure channels, and in so doing, become the bank of choice for government, business and individual customers in the underserved communities.</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600"/>
              </a:spcAft>
            </a:pPr>
            <a:r>
              <a:rPr lang="en-ZA" sz="2500" dirty="0">
                <a:effectLst/>
                <a:latin typeface="Arial" panose="020B0604020202020204" pitchFamily="34" charset="0"/>
                <a:ea typeface="Times New Roman" panose="02020603050405020304" pitchFamily="18" charset="0"/>
                <a:cs typeface="Arial" panose="020B0604020202020204" pitchFamily="34" charset="0"/>
              </a:rPr>
              <a:t>Postbank draws its mandate from the Postbank Amendment Act 44 of 2013, which is primarily the provision of accessible and affordable financial services, including responsible lending, to the unbanked and underserved.</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600"/>
              </a:spcAft>
              <a:tabLst>
                <a:tab pos="228600" algn="l"/>
              </a:tabLst>
            </a:pPr>
            <a:endParaRPr lang="en-ZA" sz="14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4075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239520"/>
            <a:ext cx="9114692" cy="4399280"/>
          </a:xfrm>
        </p:spPr>
        <p:txBody>
          <a:bodyPr>
            <a:normAutofit/>
          </a:bodyPr>
          <a:lstStyle/>
          <a:p>
            <a:pPr marL="0" indent="0" algn="just">
              <a:lnSpc>
                <a:spcPts val="1400"/>
              </a:lnSpc>
              <a:spcAft>
                <a:spcPts val="600"/>
              </a:spcAft>
              <a:buNone/>
              <a:tabLst>
                <a:tab pos="228600" algn="l"/>
              </a:tabLst>
            </a:pPr>
            <a:r>
              <a:rPr lang="en-ZA" sz="2500" b="1" dirty="0">
                <a:effectLst/>
                <a:latin typeface="Arial" panose="020B0604020202020204" pitchFamily="34" charset="0"/>
                <a:ea typeface="Calibri" panose="020F0502020204030204" pitchFamily="34" charset="0"/>
                <a:cs typeface="Arial" panose="020B0604020202020204" pitchFamily="34" charset="0"/>
              </a:rPr>
              <a:t>Postbank Governance Structure</a:t>
            </a:r>
            <a:endParaRPr lang="en-ZA" sz="2500" b="1"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600"/>
              </a:spcAft>
              <a:tabLst>
                <a:tab pos="228600" algn="l"/>
              </a:tabLst>
            </a:pPr>
            <a:endParaRPr lang="en-ZA" sz="1400"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AE1148A8-EB85-C34C-9AFC-81C6DC782F88}"/>
              </a:ext>
            </a:extLst>
          </p:cNvPr>
          <p:cNvGraphicFramePr>
            <a:graphicFrameLocks noGrp="1"/>
          </p:cNvGraphicFramePr>
          <p:nvPr>
            <p:extLst>
              <p:ext uri="{D42A27DB-BD31-4B8C-83A1-F6EECF244321}">
                <p14:modId xmlns:p14="http://schemas.microsoft.com/office/powerpoint/2010/main" val="1538505153"/>
              </p:ext>
            </p:extLst>
          </p:nvPr>
        </p:nvGraphicFramePr>
        <p:xfrm>
          <a:off x="567267" y="1678991"/>
          <a:ext cx="8274806" cy="1918221"/>
        </p:xfrm>
        <a:graphic>
          <a:graphicData uri="http://schemas.openxmlformats.org/drawingml/2006/table">
            <a:tbl>
              <a:tblPr/>
              <a:tblGrid>
                <a:gridCol w="2037305">
                  <a:extLst>
                    <a:ext uri="{9D8B030D-6E8A-4147-A177-3AD203B41FA5}">
                      <a16:colId xmlns:a16="http://schemas.microsoft.com/office/drawing/2014/main" val="915714035"/>
                    </a:ext>
                  </a:extLst>
                </a:gridCol>
                <a:gridCol w="1660543">
                  <a:extLst>
                    <a:ext uri="{9D8B030D-6E8A-4147-A177-3AD203B41FA5}">
                      <a16:colId xmlns:a16="http://schemas.microsoft.com/office/drawing/2014/main" val="2393818163"/>
                    </a:ext>
                  </a:extLst>
                </a:gridCol>
                <a:gridCol w="893065">
                  <a:extLst>
                    <a:ext uri="{9D8B030D-6E8A-4147-A177-3AD203B41FA5}">
                      <a16:colId xmlns:a16="http://schemas.microsoft.com/office/drawing/2014/main" val="1662437987"/>
                    </a:ext>
                  </a:extLst>
                </a:gridCol>
                <a:gridCol w="1144240">
                  <a:extLst>
                    <a:ext uri="{9D8B030D-6E8A-4147-A177-3AD203B41FA5}">
                      <a16:colId xmlns:a16="http://schemas.microsoft.com/office/drawing/2014/main" val="3523978887"/>
                    </a:ext>
                  </a:extLst>
                </a:gridCol>
                <a:gridCol w="1116331">
                  <a:extLst>
                    <a:ext uri="{9D8B030D-6E8A-4147-A177-3AD203B41FA5}">
                      <a16:colId xmlns:a16="http://schemas.microsoft.com/office/drawing/2014/main" val="242390944"/>
                    </a:ext>
                  </a:extLst>
                </a:gridCol>
                <a:gridCol w="711661">
                  <a:extLst>
                    <a:ext uri="{9D8B030D-6E8A-4147-A177-3AD203B41FA5}">
                      <a16:colId xmlns:a16="http://schemas.microsoft.com/office/drawing/2014/main" val="1983291553"/>
                    </a:ext>
                  </a:extLst>
                </a:gridCol>
                <a:gridCol w="711661">
                  <a:extLst>
                    <a:ext uri="{9D8B030D-6E8A-4147-A177-3AD203B41FA5}">
                      <a16:colId xmlns:a16="http://schemas.microsoft.com/office/drawing/2014/main" val="3553421433"/>
                    </a:ext>
                  </a:extLst>
                </a:gridCol>
              </a:tblGrid>
              <a:tr h="268983">
                <a:tc gridSpan="7">
                  <a:txBody>
                    <a:bodyPr/>
                    <a:lstStyle/>
                    <a:p>
                      <a:pPr algn="ctr" fontAlgn="t"/>
                      <a:r>
                        <a:rPr lang="en-ZA" sz="1100" b="1" i="0" u="none" strike="noStrike" dirty="0">
                          <a:effectLst/>
                          <a:highlight>
                            <a:srgbClr val="FFFF00"/>
                          </a:highlight>
                          <a:latin typeface="Arial" panose="020B0604020202020204" pitchFamily="34" charset="0"/>
                        </a:rPr>
                        <a:t>POSTBANK</a:t>
                      </a:r>
                    </a:p>
                  </a:txBody>
                  <a:tcPr marL="6350" marR="6350" marT="6350" marB="0">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2959994815"/>
                  </a:ext>
                </a:extLst>
              </a:tr>
              <a:tr h="274873">
                <a:tc>
                  <a:txBody>
                    <a:bodyPr/>
                    <a:lstStyle/>
                    <a:p>
                      <a:pPr algn="l" fontAlgn="t"/>
                      <a:r>
                        <a:rPr lang="en-ZA" sz="1100" b="1" i="0" u="none" strike="noStrike">
                          <a:effectLst/>
                          <a:highlight>
                            <a:srgbClr val="92D050"/>
                          </a:highlight>
                          <a:latin typeface="Arial" panose="020B0604020202020204" pitchFamily="34" charset="0"/>
                        </a:rPr>
                        <a:t>Non Executive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Status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Term</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Starting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Ending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Race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Gender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313884819"/>
                  </a:ext>
                </a:extLst>
              </a:tr>
              <a:tr h="274873">
                <a:tc>
                  <a:txBody>
                    <a:bodyPr/>
                    <a:lstStyle/>
                    <a:p>
                      <a:pPr algn="l" fontAlgn="t"/>
                      <a:r>
                        <a:rPr lang="en-ZA" sz="1100" b="0" i="0" u="none" strike="noStrike">
                          <a:effectLst/>
                          <a:highlight>
                            <a:srgbClr val="FFFFFF"/>
                          </a:highlight>
                          <a:latin typeface="Arial" panose="020B0604020202020204" pitchFamily="34" charset="0"/>
                        </a:rPr>
                        <a:t>Mr Khayalethu Ngema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Administrator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44856559"/>
                  </a:ext>
                </a:extLst>
              </a:tr>
              <a:tr h="274873">
                <a:tc>
                  <a:txBody>
                    <a:bodyPr/>
                    <a:lstStyle/>
                    <a:p>
                      <a:pPr algn="l" fontAlgn="t"/>
                      <a:r>
                        <a:rPr lang="en-ZA" sz="1100" b="1" i="0" u="none" strike="noStrike">
                          <a:effectLst/>
                          <a:highlight>
                            <a:srgbClr val="FFFFFF"/>
                          </a:highlight>
                          <a:latin typeface="Arial" panose="020B0604020202020204" pitchFamily="34" charset="0"/>
                        </a:rPr>
                        <a:t>Executive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t"/>
                      <a:r>
                        <a:rPr lang="en-ZA" sz="1100" b="0" i="0" u="none" strike="noStrike">
                          <a:solidFill>
                            <a:srgbClr val="000000"/>
                          </a:solidFill>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solidFill>
                            <a:srgbClr val="000000"/>
                          </a:solidFill>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11091662"/>
                  </a:ext>
                </a:extLst>
              </a:tr>
              <a:tr h="274873">
                <a:tc>
                  <a:txBody>
                    <a:bodyPr/>
                    <a:lstStyle/>
                    <a:p>
                      <a:pPr algn="l" fontAlgn="t"/>
                      <a:r>
                        <a:rPr lang="en-ZA" sz="1100" b="0" i="0" u="none" strike="noStrike">
                          <a:effectLst/>
                          <a:highlight>
                            <a:srgbClr val="FFFFFF"/>
                          </a:highlight>
                          <a:latin typeface="Arial" panose="020B0604020202020204" pitchFamily="34" charset="0"/>
                        </a:rPr>
                        <a:t>Ms Ntomboxolo Mbengashe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solidFill>
                            <a:srgbClr val="000000"/>
                          </a:solidFill>
                          <a:effectLst/>
                          <a:highlight>
                            <a:srgbClr val="FFFFFF"/>
                          </a:highlight>
                          <a:latin typeface="Arial" panose="020B0604020202020204" pitchFamily="34" charset="0"/>
                        </a:rPr>
                        <a:t>CEO</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solidFill>
                            <a:srgbClr val="000000"/>
                          </a:solidFill>
                          <a:effectLst/>
                          <a:highlight>
                            <a:srgbClr val="FFFFFF"/>
                          </a:highlight>
                          <a:latin typeface="Arial" panose="020B0604020202020204" pitchFamily="34" charset="0"/>
                        </a:rPr>
                        <a:t>5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17/07/2023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16/07/2028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99290708"/>
                  </a:ext>
                </a:extLst>
              </a:tr>
              <a:tr h="274873">
                <a:tc>
                  <a:txBody>
                    <a:bodyPr/>
                    <a:lstStyle/>
                    <a:p>
                      <a:pPr algn="l" fontAlgn="t"/>
                      <a:r>
                        <a:rPr lang="en-ZA" sz="1100" b="0" i="0" u="none" strike="noStrike">
                          <a:effectLst/>
                          <a:highlight>
                            <a:srgbClr val="8064A2"/>
                          </a:highlight>
                          <a:latin typeface="Arial" panose="020B0604020202020204" pitchFamily="34" charset="0"/>
                        </a:rPr>
                        <a:t>Vacant</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4A2"/>
                    </a:solidFill>
                  </a:tcPr>
                </a:tc>
                <a:tc>
                  <a:txBody>
                    <a:bodyPr/>
                    <a:lstStyle/>
                    <a:p>
                      <a:pPr algn="l" fontAlgn="t"/>
                      <a:r>
                        <a:rPr lang="en-ZA" sz="1100" b="0" i="0" u="none" strike="noStrike">
                          <a:solidFill>
                            <a:srgbClr val="000000"/>
                          </a:solidFill>
                          <a:effectLst/>
                          <a:highlight>
                            <a:srgbClr val="FFFFFF"/>
                          </a:highlight>
                          <a:latin typeface="Arial" panose="020B0604020202020204" pitchFamily="34" charset="0"/>
                        </a:rPr>
                        <a:t>CFO</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solidFill>
                            <a:srgbClr val="000000"/>
                          </a:solidFill>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5967588"/>
                  </a:ext>
                </a:extLst>
              </a:tr>
              <a:tr h="274873">
                <a:tc>
                  <a:txBody>
                    <a:bodyPr/>
                    <a:lstStyle/>
                    <a:p>
                      <a:pPr algn="l" fontAlgn="t"/>
                      <a:r>
                        <a:rPr lang="en-ZA" sz="1100" b="0" i="0" u="none" strike="noStrike">
                          <a:effectLst/>
                          <a:latin typeface="Arial" panose="020B0604020202020204" pitchFamily="34" charset="0"/>
                        </a:rPr>
                        <a:t>Ms Eurekha Singh</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COO (Not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01/01/2024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31/12/2028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Indian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dirty="0">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3120192"/>
                  </a:ext>
                </a:extLst>
              </a:tr>
            </a:tbl>
          </a:graphicData>
        </a:graphic>
      </p:graphicFrame>
    </p:spTree>
    <p:extLst>
      <p:ext uri="{BB962C8B-B14F-4D97-AF65-F5344CB8AC3E}">
        <p14:creationId xmlns:p14="http://schemas.microsoft.com/office/powerpoint/2010/main" val="30144971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270000"/>
            <a:ext cx="9114692" cy="3261360"/>
          </a:xfrm>
        </p:spPr>
        <p:txBody>
          <a:bodyPr>
            <a:normAutofit/>
          </a:bodyPr>
          <a:lstStyle/>
          <a:p>
            <a:pPr marL="0" indent="0" algn="just">
              <a:lnSpc>
                <a:spcPts val="1400"/>
              </a:lnSpc>
              <a:spcAft>
                <a:spcPts val="600"/>
              </a:spcAft>
              <a:buNone/>
              <a:tabLst>
                <a:tab pos="228600" algn="l"/>
              </a:tabLst>
            </a:pPr>
            <a:r>
              <a:rPr lang="en-ZA" sz="2000" b="1" dirty="0">
                <a:effectLst/>
                <a:latin typeface="Arial" panose="020B0604020202020204" pitchFamily="34" charset="0"/>
                <a:ea typeface="Calibri" panose="020F0502020204030204" pitchFamily="34" charset="0"/>
              </a:rPr>
              <a:t>National Electronic Media Institute of South Africa (NEMISA)</a:t>
            </a:r>
            <a:endParaRPr lang="en-ZA" sz="1800" dirty="0">
              <a:ea typeface="Calibri" panose="020F0502020204030204" pitchFamily="34" charset="0"/>
              <a:cs typeface="Arial" panose="020B0604020202020204" pitchFamily="34" charset="0"/>
            </a:endParaRPr>
          </a:p>
          <a:p>
            <a:pPr>
              <a:lnSpc>
                <a:spcPct val="150000"/>
              </a:lnSpc>
              <a:spcAft>
                <a:spcPts val="600"/>
              </a:spcAft>
            </a:pPr>
            <a:r>
              <a:rPr lang="en-ZA" sz="1800" dirty="0">
                <a:effectLst/>
                <a:latin typeface="Arial" panose="020B0604020202020204" pitchFamily="34" charset="0"/>
                <a:ea typeface="Times New Roman" panose="02020603050405020304" pitchFamily="18" charset="0"/>
              </a:rPr>
              <a:t>NEMISA develops e-skills capacity in South Africa by creating a partnership framework that guides e-skills initiative.</a:t>
            </a:r>
          </a:p>
          <a:p>
            <a:pPr>
              <a:lnSpc>
                <a:spcPct val="150000"/>
              </a:lnSpc>
              <a:spcAft>
                <a:spcPts val="600"/>
              </a:spcAft>
            </a:pPr>
            <a:r>
              <a:rPr lang="en-ZA" sz="1800" dirty="0">
                <a:effectLst/>
                <a:latin typeface="Arial" panose="020B0604020202020204" pitchFamily="34" charset="0"/>
                <a:ea typeface="Times New Roman" panose="02020603050405020304" pitchFamily="18" charset="0"/>
              </a:rPr>
              <a:t>It addresses e-skills interventions through teaching and learning, research, innovation, monitoring and evaluation, as well as aggregation. </a:t>
            </a:r>
            <a:endParaRPr lang="en-ZA" sz="14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8128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270000"/>
            <a:ext cx="9114692" cy="3261360"/>
          </a:xfrm>
        </p:spPr>
        <p:txBody>
          <a:bodyPr>
            <a:normAutofit/>
          </a:bodyPr>
          <a:lstStyle/>
          <a:p>
            <a:pPr marL="0" indent="0" algn="just">
              <a:lnSpc>
                <a:spcPts val="1400"/>
              </a:lnSpc>
              <a:spcAft>
                <a:spcPts val="600"/>
              </a:spcAft>
              <a:buNone/>
              <a:tabLst>
                <a:tab pos="228600" algn="l"/>
              </a:tabLst>
            </a:pPr>
            <a:r>
              <a:rPr lang="en-ZA" sz="2000" b="1" dirty="0">
                <a:effectLst/>
                <a:latin typeface="Arial" panose="020B0604020202020204" pitchFamily="34" charset="0"/>
                <a:ea typeface="Calibri" panose="020F0502020204030204" pitchFamily="34" charset="0"/>
              </a:rPr>
              <a:t>NEMISA</a:t>
            </a:r>
            <a:r>
              <a:rPr lang="en-ZA" sz="2000" b="1" dirty="0">
                <a:ea typeface="Calibri" panose="020F0502020204030204" pitchFamily="34" charset="0"/>
              </a:rPr>
              <a:t> Governance Structure</a:t>
            </a:r>
          </a:p>
          <a:p>
            <a:pPr marL="0" indent="0" algn="just">
              <a:lnSpc>
                <a:spcPts val="1400"/>
              </a:lnSpc>
              <a:spcAft>
                <a:spcPts val="600"/>
              </a:spcAft>
              <a:buNone/>
              <a:tabLst>
                <a:tab pos="228600" algn="l"/>
              </a:tabLst>
            </a:pPr>
            <a:endParaRPr lang="en-ZA" sz="2000" b="1" dirty="0">
              <a:ea typeface="Calibri" panose="020F050202020403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6BAD85B6-5329-EDDB-7A08-70C0F76A6602}"/>
              </a:ext>
            </a:extLst>
          </p:cNvPr>
          <p:cNvGraphicFramePr>
            <a:graphicFrameLocks noGrp="1"/>
          </p:cNvGraphicFramePr>
          <p:nvPr>
            <p:extLst>
              <p:ext uri="{D42A27DB-BD31-4B8C-83A1-F6EECF244321}">
                <p14:modId xmlns:p14="http://schemas.microsoft.com/office/powerpoint/2010/main" val="4081877860"/>
              </p:ext>
            </p:extLst>
          </p:nvPr>
        </p:nvGraphicFramePr>
        <p:xfrm>
          <a:off x="655608" y="1523950"/>
          <a:ext cx="8410753" cy="4143605"/>
        </p:xfrm>
        <a:graphic>
          <a:graphicData uri="http://schemas.openxmlformats.org/drawingml/2006/table">
            <a:tbl>
              <a:tblPr/>
              <a:tblGrid>
                <a:gridCol w="2070776">
                  <a:extLst>
                    <a:ext uri="{9D8B030D-6E8A-4147-A177-3AD203B41FA5}">
                      <a16:colId xmlns:a16="http://schemas.microsoft.com/office/drawing/2014/main" val="233852032"/>
                    </a:ext>
                  </a:extLst>
                </a:gridCol>
                <a:gridCol w="1687824">
                  <a:extLst>
                    <a:ext uri="{9D8B030D-6E8A-4147-A177-3AD203B41FA5}">
                      <a16:colId xmlns:a16="http://schemas.microsoft.com/office/drawing/2014/main" val="622778746"/>
                    </a:ext>
                  </a:extLst>
                </a:gridCol>
                <a:gridCol w="907738">
                  <a:extLst>
                    <a:ext uri="{9D8B030D-6E8A-4147-A177-3AD203B41FA5}">
                      <a16:colId xmlns:a16="http://schemas.microsoft.com/office/drawing/2014/main" val="167240241"/>
                    </a:ext>
                  </a:extLst>
                </a:gridCol>
                <a:gridCol w="1163038">
                  <a:extLst>
                    <a:ext uri="{9D8B030D-6E8A-4147-A177-3AD203B41FA5}">
                      <a16:colId xmlns:a16="http://schemas.microsoft.com/office/drawing/2014/main" val="3339763891"/>
                    </a:ext>
                  </a:extLst>
                </a:gridCol>
                <a:gridCol w="1134671">
                  <a:extLst>
                    <a:ext uri="{9D8B030D-6E8A-4147-A177-3AD203B41FA5}">
                      <a16:colId xmlns:a16="http://schemas.microsoft.com/office/drawing/2014/main" val="2949732328"/>
                    </a:ext>
                  </a:extLst>
                </a:gridCol>
                <a:gridCol w="723353">
                  <a:extLst>
                    <a:ext uri="{9D8B030D-6E8A-4147-A177-3AD203B41FA5}">
                      <a16:colId xmlns:a16="http://schemas.microsoft.com/office/drawing/2014/main" val="2095386191"/>
                    </a:ext>
                  </a:extLst>
                </a:gridCol>
                <a:gridCol w="723353">
                  <a:extLst>
                    <a:ext uri="{9D8B030D-6E8A-4147-A177-3AD203B41FA5}">
                      <a16:colId xmlns:a16="http://schemas.microsoft.com/office/drawing/2014/main" val="2301418473"/>
                    </a:ext>
                  </a:extLst>
                </a:gridCol>
              </a:tblGrid>
              <a:tr h="211660">
                <a:tc gridSpan="7">
                  <a:txBody>
                    <a:bodyPr/>
                    <a:lstStyle/>
                    <a:p>
                      <a:pPr algn="ctr" fontAlgn="t"/>
                      <a:r>
                        <a:rPr lang="en-ZA" sz="1100" b="1" i="0" u="none" strike="noStrike">
                          <a:effectLst/>
                          <a:highlight>
                            <a:srgbClr val="FFFF00"/>
                          </a:highlight>
                          <a:latin typeface="Arial" panose="020B0604020202020204" pitchFamily="34" charset="0"/>
                        </a:rPr>
                        <a:t>NATIONAL ELECTRONIC MEDIA INSTITUTE OF SOUTH AFRICA (NEMISA)</a:t>
                      </a:r>
                    </a:p>
                  </a:txBody>
                  <a:tcPr marL="6350" marR="6350" marT="6350" marB="0">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545065833"/>
                  </a:ext>
                </a:extLst>
              </a:tr>
              <a:tr h="216296">
                <a:tc>
                  <a:txBody>
                    <a:bodyPr/>
                    <a:lstStyle/>
                    <a:p>
                      <a:pPr algn="l" fontAlgn="t"/>
                      <a:r>
                        <a:rPr lang="en-ZA" sz="1100" b="1" i="0" u="none" strike="noStrike">
                          <a:effectLst/>
                          <a:highlight>
                            <a:srgbClr val="92D050"/>
                          </a:highlight>
                          <a:latin typeface="Arial" panose="020B0604020202020204" pitchFamily="34" charset="0"/>
                        </a:rPr>
                        <a:t>Non Executive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Status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Term</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Starting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Ending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Race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Gender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563909930"/>
                  </a:ext>
                </a:extLst>
              </a:tr>
              <a:tr h="432591">
                <a:tc>
                  <a:txBody>
                    <a:bodyPr/>
                    <a:lstStyle/>
                    <a:p>
                      <a:pPr algn="l" fontAlgn="t"/>
                      <a:r>
                        <a:rPr lang="en-ZA" sz="1100" b="0" i="0" u="none" strike="noStrike">
                          <a:effectLst/>
                          <a:latin typeface="Arial" panose="020B0604020202020204" pitchFamily="34" charset="0"/>
                        </a:rPr>
                        <a:t>Molebogeng Leshabane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Chairperson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25/10/2019 &amp; 25/10/2023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24/10/2023 &amp; 24/10/2024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6787683"/>
                  </a:ext>
                </a:extLst>
              </a:tr>
              <a:tr h="432591">
                <a:tc>
                  <a:txBody>
                    <a:bodyPr/>
                    <a:lstStyle/>
                    <a:p>
                      <a:pPr algn="l" fontAlgn="t"/>
                      <a:r>
                        <a:rPr lang="en-ZA" sz="1100" b="0" i="0" u="none" strike="noStrike">
                          <a:effectLst/>
                          <a:latin typeface="Arial" panose="020B0604020202020204" pitchFamily="34" charset="0"/>
                        </a:rPr>
                        <a:t>Tobeka Buswana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25/10/2019 &amp; 25/10/2023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24/10/2023 &amp; 24/10/2024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4521918"/>
                  </a:ext>
                </a:extLst>
              </a:tr>
              <a:tr h="432591">
                <a:tc>
                  <a:txBody>
                    <a:bodyPr/>
                    <a:lstStyle/>
                    <a:p>
                      <a:pPr algn="l" fontAlgn="t"/>
                      <a:r>
                        <a:rPr lang="en-ZA" sz="1100" b="0" i="0" u="none" strike="noStrike">
                          <a:effectLst/>
                          <a:latin typeface="Arial" panose="020B0604020202020204" pitchFamily="34" charset="0"/>
                        </a:rPr>
                        <a:t>Prof. Christian Adendorff</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25/10/2019 &amp; 25/10/2023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24/10/2023 &amp; 24/10/2024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While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0464391"/>
                  </a:ext>
                </a:extLst>
              </a:tr>
              <a:tr h="432591">
                <a:tc>
                  <a:txBody>
                    <a:bodyPr/>
                    <a:lstStyle/>
                    <a:p>
                      <a:pPr algn="l" fontAlgn="t"/>
                      <a:r>
                        <a:rPr lang="en-ZA" sz="1100" b="0" i="0" u="none" strike="noStrike">
                          <a:effectLst/>
                          <a:latin typeface="Arial" panose="020B0604020202020204" pitchFamily="34" charset="0"/>
                        </a:rPr>
                        <a:t>Melvyn Lubega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25/10/2019 &amp; 25/10/2023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24/10/2023 &amp; 24/10/2024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3676600"/>
                  </a:ext>
                </a:extLst>
              </a:tr>
              <a:tr h="432591">
                <a:tc>
                  <a:txBody>
                    <a:bodyPr/>
                    <a:lstStyle/>
                    <a:p>
                      <a:pPr algn="l" fontAlgn="t"/>
                      <a:r>
                        <a:rPr lang="en-ZA" sz="1100" b="0" i="0" u="none" strike="noStrike">
                          <a:effectLst/>
                          <a:latin typeface="Arial" panose="020B0604020202020204" pitchFamily="34" charset="0"/>
                        </a:rPr>
                        <a:t>Nomonde Hlatshaneni</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25/10/2019 &amp; 25/10/2023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24/10/2023 &amp; 24/10/2024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4303386"/>
                  </a:ext>
                </a:extLst>
              </a:tr>
              <a:tr h="432591">
                <a:tc>
                  <a:txBody>
                    <a:bodyPr/>
                    <a:lstStyle/>
                    <a:p>
                      <a:pPr algn="l" fontAlgn="t"/>
                      <a:r>
                        <a:rPr lang="en-ZA" sz="1100" b="0" i="0" u="none" strike="noStrike">
                          <a:effectLst/>
                          <a:latin typeface="Arial" panose="020B0604020202020204" pitchFamily="34" charset="0"/>
                        </a:rPr>
                        <a:t>Lionel Adendorf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25/10/2019 &amp; 25/10/2023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24/10/2023 &amp; 24/10/2024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7785262"/>
                  </a:ext>
                </a:extLst>
              </a:tr>
              <a:tr h="216296">
                <a:tc>
                  <a:txBody>
                    <a:bodyPr/>
                    <a:lstStyle/>
                    <a:p>
                      <a:pPr algn="l" fontAlgn="t"/>
                      <a:r>
                        <a:rPr lang="en-ZA" sz="1100" b="0" i="0" u="none" strike="noStrike">
                          <a:effectLst/>
                          <a:latin typeface="Arial" panose="020B0604020202020204" pitchFamily="34" charset="0"/>
                        </a:rPr>
                        <a:t>Nyari Samushonga</a:t>
                      </a: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r>
                        <a:rPr lang="en-ZA" sz="1100" b="0" i="0" u="none" strike="noStrike">
                          <a:effectLst/>
                          <a:latin typeface="Arial" panose="020B0604020202020204" pitchFamily="34" charset="0"/>
                        </a:rPr>
                        <a:t>3yrs</a:t>
                      </a: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r>
                        <a:rPr lang="en-ZA" sz="1100" b="0" i="0" u="none" strike="noStrike">
                          <a:effectLst/>
                          <a:latin typeface="Arial" panose="020B0604020202020204" pitchFamily="34" charset="0"/>
                        </a:rPr>
                        <a:t>01/12/2023</a:t>
                      </a: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r>
                        <a:rPr lang="en-ZA" sz="1100" b="0" i="0" u="none" strike="noStrike">
                          <a:effectLst/>
                          <a:latin typeface="Arial" panose="020B0604020202020204" pitchFamily="34" charset="0"/>
                        </a:rPr>
                        <a:t>24/10/2024</a:t>
                      </a: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140804076"/>
                  </a:ext>
                </a:extLst>
              </a:tr>
              <a:tr h="216296">
                <a:tc>
                  <a:txBody>
                    <a:bodyPr/>
                    <a:lstStyle/>
                    <a:p>
                      <a:pPr algn="l" fontAlgn="t"/>
                      <a:r>
                        <a:rPr lang="en-ZA" sz="1100" b="1" i="0" u="none" strike="noStrike">
                          <a:effectLst/>
                          <a:latin typeface="Arial" panose="020B0604020202020204" pitchFamily="34" charset="0"/>
                        </a:rPr>
                        <a:t>Executive Director</a:t>
                      </a: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9167679"/>
                  </a:ext>
                </a:extLst>
              </a:tr>
              <a:tr h="216296">
                <a:tc>
                  <a:txBody>
                    <a:bodyPr/>
                    <a:lstStyle/>
                    <a:p>
                      <a:pPr algn="l" fontAlgn="t"/>
                      <a:r>
                        <a:rPr lang="en-ZA" sz="1100" b="0" i="0" u="none" strike="noStrike">
                          <a:effectLst/>
                          <a:latin typeface="Arial" panose="020B0604020202020204" pitchFamily="34" charset="0"/>
                        </a:rPr>
                        <a:t>Trevor Rammitlwa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Chief Executive Officer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01/10/2020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30/09/2025</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3246471"/>
                  </a:ext>
                </a:extLst>
              </a:tr>
              <a:tr h="471215">
                <a:tc>
                  <a:txBody>
                    <a:bodyPr/>
                    <a:lstStyle/>
                    <a:p>
                      <a:pPr algn="l" fontAlgn="t"/>
                      <a:r>
                        <a:rPr lang="en-ZA" sz="1100" b="0" i="0" u="none" strike="noStrike">
                          <a:effectLst/>
                          <a:latin typeface="Arial" panose="020B0604020202020204" pitchFamily="34" charset="0"/>
                        </a:rPr>
                        <a:t>Ms Kimber Matlosa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Acting Chief Financial Officer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01/04/2024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highlight>
                            <a:srgbClr val="8064A2"/>
                          </a:highlight>
                          <a:latin typeface="Arial" panose="020B0604020202020204" pitchFamily="34" charset="0"/>
                        </a:rPr>
                        <a:t>30/06/2024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4A2"/>
                    </a:solid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dirty="0">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9169039"/>
                  </a:ext>
                </a:extLst>
              </a:tr>
            </a:tbl>
          </a:graphicData>
        </a:graphic>
      </p:graphicFrame>
    </p:spTree>
    <p:extLst>
      <p:ext uri="{BB962C8B-B14F-4D97-AF65-F5344CB8AC3E}">
        <p14:creationId xmlns:p14="http://schemas.microsoft.com/office/powerpoint/2010/main" val="4191403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056640"/>
            <a:ext cx="9114692" cy="2082800"/>
          </a:xfrm>
        </p:spPr>
        <p:txBody>
          <a:bodyPr>
            <a:normAutofit/>
          </a:bodyPr>
          <a:lstStyle/>
          <a:p>
            <a:pPr marL="0" indent="0" algn="just">
              <a:lnSpc>
                <a:spcPts val="1400"/>
              </a:lnSpc>
              <a:spcAft>
                <a:spcPts val="600"/>
              </a:spcAft>
              <a:buNone/>
              <a:tabLst>
                <a:tab pos="228600" algn="l"/>
              </a:tabLst>
            </a:pPr>
            <a:r>
              <a:rPr lang="en-ZA" sz="2000" b="1" dirty="0">
                <a:effectLst/>
                <a:latin typeface="Arial" panose="020B0604020202020204" pitchFamily="34" charset="0"/>
                <a:ea typeface="Calibri" panose="020F0502020204030204" pitchFamily="34" charset="0"/>
              </a:rPr>
              <a:t>State Information Technology Agency (SITA)</a:t>
            </a:r>
            <a:endParaRPr lang="en-ZA" sz="2000" b="1" dirty="0">
              <a:ea typeface="Calibri" panose="020F0502020204030204" pitchFamily="34" charset="0"/>
              <a:cs typeface="Arial" panose="020B0604020202020204" pitchFamily="34" charset="0"/>
            </a:endParaRPr>
          </a:p>
          <a:p>
            <a:pPr algn="just">
              <a:lnSpc>
                <a:spcPct val="150000"/>
              </a:lnSpc>
              <a:spcAft>
                <a:spcPts val="600"/>
              </a:spcAft>
            </a:pPr>
            <a:r>
              <a:rPr lang="en-ZA" sz="1800" spc="-60" dirty="0">
                <a:effectLst/>
                <a:latin typeface="Arial" panose="020B0604020202020204" pitchFamily="34" charset="0"/>
                <a:ea typeface="Calibri" panose="020F0502020204030204" pitchFamily="34" charset="0"/>
              </a:rPr>
              <a:t>SITA renders value added Information and Communications Technology (ICT) service to the public sector in a secure, cost-effective, and integrated manner, contributing to citizen convenience`</a:t>
            </a:r>
            <a:endParaRPr lang="en-ZA" sz="14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9264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056640"/>
            <a:ext cx="9114692" cy="2764862"/>
          </a:xfrm>
        </p:spPr>
        <p:txBody>
          <a:bodyPr>
            <a:normAutofit/>
          </a:bodyPr>
          <a:lstStyle/>
          <a:p>
            <a:pPr marL="0" indent="0" algn="just">
              <a:lnSpc>
                <a:spcPts val="1400"/>
              </a:lnSpc>
              <a:spcAft>
                <a:spcPts val="600"/>
              </a:spcAft>
              <a:buNone/>
              <a:tabLst>
                <a:tab pos="228600" algn="l"/>
              </a:tabLst>
            </a:pPr>
            <a:r>
              <a:rPr lang="en-ZA" sz="2000" b="1" dirty="0">
                <a:effectLst/>
                <a:latin typeface="Arial" panose="020B0604020202020204" pitchFamily="34" charset="0"/>
                <a:ea typeface="Calibri" panose="020F0502020204030204" pitchFamily="34" charset="0"/>
              </a:rPr>
              <a:t>SITA</a:t>
            </a:r>
            <a:r>
              <a:rPr lang="en-ZA" sz="2000" b="1" dirty="0">
                <a:ea typeface="Calibri" panose="020F0502020204030204" pitchFamily="34" charset="0"/>
              </a:rPr>
              <a:t> Governance Structure</a:t>
            </a:r>
          </a:p>
          <a:p>
            <a:pPr marL="0" indent="0" algn="just">
              <a:lnSpc>
                <a:spcPts val="1400"/>
              </a:lnSpc>
              <a:spcAft>
                <a:spcPts val="600"/>
              </a:spcAft>
              <a:buNone/>
              <a:tabLst>
                <a:tab pos="228600" algn="l"/>
              </a:tabLst>
            </a:pPr>
            <a:r>
              <a:rPr lang="en-ZA" sz="2000" b="1" dirty="0">
                <a:ea typeface="Calibri" panose="020F0502020204030204" pitchFamily="34" charset="0"/>
              </a:rPr>
              <a:t> </a:t>
            </a:r>
            <a:endParaRPr lang="en-ZA" sz="2000" b="1" dirty="0">
              <a:ea typeface="Calibri" panose="020F050202020403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D4DB30C1-1BF3-3897-F50D-D8ACFC177E65}"/>
              </a:ext>
            </a:extLst>
          </p:cNvPr>
          <p:cNvGraphicFramePr>
            <a:graphicFrameLocks noGrp="1"/>
          </p:cNvGraphicFramePr>
          <p:nvPr>
            <p:extLst>
              <p:ext uri="{D42A27DB-BD31-4B8C-83A1-F6EECF244321}">
                <p14:modId xmlns:p14="http://schemas.microsoft.com/office/powerpoint/2010/main" val="426917452"/>
              </p:ext>
            </p:extLst>
          </p:nvPr>
        </p:nvGraphicFramePr>
        <p:xfrm>
          <a:off x="682804" y="1414566"/>
          <a:ext cx="8167898" cy="3985574"/>
        </p:xfrm>
        <a:graphic>
          <a:graphicData uri="http://schemas.openxmlformats.org/drawingml/2006/table">
            <a:tbl>
              <a:tblPr/>
              <a:tblGrid>
                <a:gridCol w="2010983">
                  <a:extLst>
                    <a:ext uri="{9D8B030D-6E8A-4147-A177-3AD203B41FA5}">
                      <a16:colId xmlns:a16="http://schemas.microsoft.com/office/drawing/2014/main" val="3739782270"/>
                    </a:ext>
                  </a:extLst>
                </a:gridCol>
                <a:gridCol w="1639089">
                  <a:extLst>
                    <a:ext uri="{9D8B030D-6E8A-4147-A177-3AD203B41FA5}">
                      <a16:colId xmlns:a16="http://schemas.microsoft.com/office/drawing/2014/main" val="3159107516"/>
                    </a:ext>
                  </a:extLst>
                </a:gridCol>
                <a:gridCol w="881527">
                  <a:extLst>
                    <a:ext uri="{9D8B030D-6E8A-4147-A177-3AD203B41FA5}">
                      <a16:colId xmlns:a16="http://schemas.microsoft.com/office/drawing/2014/main" val="1266458479"/>
                    </a:ext>
                  </a:extLst>
                </a:gridCol>
                <a:gridCol w="1129456">
                  <a:extLst>
                    <a:ext uri="{9D8B030D-6E8A-4147-A177-3AD203B41FA5}">
                      <a16:colId xmlns:a16="http://schemas.microsoft.com/office/drawing/2014/main" val="2107881735"/>
                    </a:ext>
                  </a:extLst>
                </a:gridCol>
                <a:gridCol w="1101909">
                  <a:extLst>
                    <a:ext uri="{9D8B030D-6E8A-4147-A177-3AD203B41FA5}">
                      <a16:colId xmlns:a16="http://schemas.microsoft.com/office/drawing/2014/main" val="3559922778"/>
                    </a:ext>
                  </a:extLst>
                </a:gridCol>
                <a:gridCol w="702467">
                  <a:extLst>
                    <a:ext uri="{9D8B030D-6E8A-4147-A177-3AD203B41FA5}">
                      <a16:colId xmlns:a16="http://schemas.microsoft.com/office/drawing/2014/main" val="319678902"/>
                    </a:ext>
                  </a:extLst>
                </a:gridCol>
                <a:gridCol w="702467">
                  <a:extLst>
                    <a:ext uri="{9D8B030D-6E8A-4147-A177-3AD203B41FA5}">
                      <a16:colId xmlns:a16="http://schemas.microsoft.com/office/drawing/2014/main" val="2138749173"/>
                    </a:ext>
                  </a:extLst>
                </a:gridCol>
              </a:tblGrid>
              <a:tr h="212970">
                <a:tc gridSpan="7">
                  <a:txBody>
                    <a:bodyPr/>
                    <a:lstStyle/>
                    <a:p>
                      <a:pPr algn="ctr" fontAlgn="t"/>
                      <a:r>
                        <a:rPr lang="en-ZA" sz="1100" b="1" i="0" u="none" strike="noStrike">
                          <a:effectLst/>
                          <a:highlight>
                            <a:srgbClr val="FFFF00"/>
                          </a:highlight>
                          <a:latin typeface="Arial" panose="020B0604020202020204" pitchFamily="34" charset="0"/>
                        </a:rPr>
                        <a:t>STATE INFORMATION TECHNOLOGY AGENCY (SITA)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962891436"/>
                  </a:ext>
                </a:extLst>
              </a:tr>
              <a:tr h="212970">
                <a:tc>
                  <a:txBody>
                    <a:bodyPr/>
                    <a:lstStyle/>
                    <a:p>
                      <a:pPr algn="l" fontAlgn="t"/>
                      <a:r>
                        <a:rPr lang="en-ZA" sz="1100" b="1" i="0" u="none" strike="noStrike">
                          <a:effectLst/>
                          <a:highlight>
                            <a:srgbClr val="92D050"/>
                          </a:highlight>
                          <a:latin typeface="Arial" panose="020B0604020202020204" pitchFamily="34" charset="0"/>
                        </a:rPr>
                        <a:t>Non Executive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Status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Term</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Starting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Ending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Race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Gender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82146584"/>
                  </a:ext>
                </a:extLst>
              </a:tr>
              <a:tr h="365090">
                <a:tc>
                  <a:txBody>
                    <a:bodyPr/>
                    <a:lstStyle/>
                    <a:p>
                      <a:pPr algn="l" fontAlgn="t"/>
                      <a:r>
                        <a:rPr lang="en-ZA" sz="1100" b="0" i="0" u="none" strike="noStrike">
                          <a:effectLst/>
                          <a:latin typeface="Arial" panose="020B0604020202020204" pitchFamily="34" charset="0"/>
                        </a:rPr>
                        <a:t>Kiruben Pillay </a:t>
                      </a:r>
                    </a:p>
                  </a:txBody>
                  <a:tcPr marL="6350" marR="6350" marT="635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t"/>
                      <a:r>
                        <a:rPr lang="en-ZA" sz="1100" b="0" i="0" u="none" strike="noStrike">
                          <a:effectLst/>
                          <a:latin typeface="Arial" panose="020B0604020202020204" pitchFamily="34" charset="0"/>
                        </a:rPr>
                        <a:t>Chairpreson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21/07/2023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20/07/2026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634210"/>
                  </a:ext>
                </a:extLst>
              </a:tr>
              <a:tr h="212970">
                <a:tc>
                  <a:txBody>
                    <a:bodyPr/>
                    <a:lstStyle/>
                    <a:p>
                      <a:pPr algn="l" fontAlgn="b"/>
                      <a:r>
                        <a:rPr lang="en-ZA" sz="1100" b="0" i="0" u="none" strike="noStrike">
                          <a:effectLst/>
                          <a:latin typeface="Arial" panose="020B0604020202020204" pitchFamily="34" charset="0"/>
                        </a:rPr>
                        <a:t>Ms. Lerato Petlele</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Deputy Chairperson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21/07/2023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20/07/2026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487658"/>
                  </a:ext>
                </a:extLst>
              </a:tr>
              <a:tr h="212970">
                <a:tc>
                  <a:txBody>
                    <a:bodyPr/>
                    <a:lstStyle/>
                    <a:p>
                      <a:pPr algn="l" fontAlgn="t"/>
                      <a:r>
                        <a:rPr lang="en-ZA" sz="1100" b="0" i="0" u="none" strike="noStrike">
                          <a:effectLst/>
                          <a:latin typeface="Arial" panose="020B0604020202020204" pitchFamily="34" charset="0"/>
                        </a:rPr>
                        <a:t>Dr Lucienne Abrahams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21/07/2023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20/07/2026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8537217"/>
                  </a:ext>
                </a:extLst>
              </a:tr>
              <a:tr h="212970">
                <a:tc>
                  <a:txBody>
                    <a:bodyPr/>
                    <a:lstStyle/>
                    <a:p>
                      <a:pPr algn="l" fontAlgn="t"/>
                      <a:r>
                        <a:rPr lang="en-ZA" sz="1100" b="0" i="0" u="none" strike="noStrike">
                          <a:effectLst/>
                          <a:latin typeface="Arial" panose="020B0604020202020204" pitchFamily="34" charset="0"/>
                        </a:rPr>
                        <a:t>Mr. Luvuyo Keyise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21/07/2023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20/07/2026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3136796"/>
                  </a:ext>
                </a:extLst>
              </a:tr>
              <a:tr h="212970">
                <a:tc>
                  <a:txBody>
                    <a:bodyPr/>
                    <a:lstStyle/>
                    <a:p>
                      <a:pPr algn="l" fontAlgn="t"/>
                      <a:r>
                        <a:rPr lang="en-ZA" sz="1100" b="0" i="0" u="none" strike="noStrike">
                          <a:effectLst/>
                          <a:latin typeface="Arial" panose="020B0604020202020204" pitchFamily="34" charset="0"/>
                        </a:rPr>
                        <a:t>Ms. Khathu Sibanda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21/07/2023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20/07/2026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7484580"/>
                  </a:ext>
                </a:extLst>
              </a:tr>
              <a:tr h="425938">
                <a:tc>
                  <a:txBody>
                    <a:bodyPr/>
                    <a:lstStyle/>
                    <a:p>
                      <a:pPr algn="l" fontAlgn="t"/>
                      <a:r>
                        <a:rPr lang="en-ZA" sz="1100" b="0" i="0" u="none" strike="noStrike">
                          <a:effectLst/>
                          <a:latin typeface="Arial" panose="020B0604020202020204" pitchFamily="34" charset="0"/>
                        </a:rPr>
                        <a:t>Laura Mseme </a:t>
                      </a:r>
                      <a:r>
                        <a:rPr lang="en-ZA" sz="1100" b="1" i="0" u="none" strike="noStrike">
                          <a:effectLst/>
                          <a:latin typeface="Arial" panose="020B0604020202020204" pitchFamily="34" charset="0"/>
                        </a:rPr>
                        <a:t>(National Treasury representative)</a:t>
                      </a:r>
                      <a:endParaRPr lang="en-ZA" sz="1100" b="0" i="0" u="none" strike="noStrike">
                        <a:effectLst/>
                        <a:latin typeface="Arial" panose="020B0604020202020204" pitchFamily="34" charset="0"/>
                      </a:endParaRP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21/07/2023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20/07/2026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White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8653838"/>
                  </a:ext>
                </a:extLst>
              </a:tr>
              <a:tr h="212970">
                <a:tc>
                  <a:txBody>
                    <a:bodyPr/>
                    <a:lstStyle/>
                    <a:p>
                      <a:pPr algn="l" fontAlgn="t"/>
                      <a:r>
                        <a:rPr lang="en-ZA" sz="1100" b="0" i="0" u="none" strike="noStrike">
                          <a:effectLst/>
                          <a:latin typeface="Arial" panose="020B0604020202020204" pitchFamily="34" charset="0"/>
                        </a:rPr>
                        <a:t>Ms. Nolitha Pietersen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21/07/2023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20/07/2026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Coloured</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9022726"/>
                  </a:ext>
                </a:extLst>
              </a:tr>
              <a:tr h="212970">
                <a:tc>
                  <a:txBody>
                    <a:bodyPr/>
                    <a:lstStyle/>
                    <a:p>
                      <a:pPr algn="l" fontAlgn="t"/>
                      <a:r>
                        <a:rPr lang="en-ZA" sz="1100" b="0" i="0" u="none" strike="noStrike">
                          <a:effectLst/>
                          <a:latin typeface="Arial" panose="020B0604020202020204" pitchFamily="34" charset="0"/>
                        </a:rPr>
                        <a:t>Mr. Mandla Mnisi</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21/07/2023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20/07/2026</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9274273"/>
                  </a:ext>
                </a:extLst>
              </a:tr>
              <a:tr h="425938">
                <a:tc>
                  <a:txBody>
                    <a:bodyPr/>
                    <a:lstStyle/>
                    <a:p>
                      <a:pPr algn="l" fontAlgn="t"/>
                      <a:r>
                        <a:rPr lang="en-ZA" sz="1100" b="0" i="0" u="none" strike="noStrike">
                          <a:effectLst/>
                          <a:latin typeface="Arial" panose="020B0604020202020204" pitchFamily="34" charset="0"/>
                        </a:rPr>
                        <a:t>Ms Renisha Naidoo </a:t>
                      </a:r>
                      <a:r>
                        <a:rPr lang="en-ZA" sz="1100" b="1" i="0" u="none" strike="noStrike">
                          <a:effectLst/>
                          <a:latin typeface="Arial" panose="020B0604020202020204" pitchFamily="34" charset="0"/>
                        </a:rPr>
                        <a:t>(DPSA representative)</a:t>
                      </a:r>
                      <a:endParaRPr lang="en-ZA" sz="1100" b="0" i="0" u="none" strike="noStrike">
                        <a:effectLst/>
                        <a:latin typeface="Arial" panose="020B0604020202020204" pitchFamily="34" charset="0"/>
                      </a:endParaRP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01/02/2022</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31/01/2025</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6804249"/>
                  </a:ext>
                </a:extLst>
              </a:tr>
              <a:tr h="212970">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950429581"/>
                  </a:ext>
                </a:extLst>
              </a:tr>
              <a:tr h="212970">
                <a:tc>
                  <a:txBody>
                    <a:bodyPr/>
                    <a:lstStyle/>
                    <a:p>
                      <a:pPr algn="l" fontAlgn="t"/>
                      <a:r>
                        <a:rPr lang="en-ZA" sz="1100" b="1" i="0" u="none" strike="noStrike">
                          <a:effectLst/>
                          <a:latin typeface="Arial" panose="020B0604020202020204" pitchFamily="34" charset="0"/>
                        </a:rPr>
                        <a:t>Executive Director</a:t>
                      </a: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1100" b="0" i="0" u="none" strike="noStrike">
                        <a:effectLst/>
                        <a:latin typeface="Arial" panose="020B0604020202020204" pitchFamily="34" charset="0"/>
                      </a:endParaRPr>
                    </a:p>
                  </a:txBody>
                  <a:tcPr marL="6350" marR="6350" marT="6350" marB="0">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3214172"/>
                  </a:ext>
                </a:extLst>
              </a:tr>
              <a:tr h="425938">
                <a:tc>
                  <a:txBody>
                    <a:bodyPr/>
                    <a:lstStyle/>
                    <a:p>
                      <a:pPr algn="l" fontAlgn="t"/>
                      <a:r>
                        <a:rPr lang="en-ZA" sz="1100" b="0" i="0" u="none" strike="noStrike">
                          <a:solidFill>
                            <a:srgbClr val="000000"/>
                          </a:solidFill>
                          <a:effectLst/>
                          <a:highlight>
                            <a:srgbClr val="FFFFFF"/>
                          </a:highlight>
                          <a:latin typeface="Arial" panose="020B0604020202020204" pitchFamily="34" charset="0"/>
                        </a:rPr>
                        <a:t>Mr Simphiwe Dzengwa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latin typeface="Arial" panose="020B0604020202020204" pitchFamily="34" charset="0"/>
                        </a:rPr>
                        <a:t>Acting Managing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highlight>
                            <a:srgbClr val="FFFFFF"/>
                          </a:highlight>
                          <a:latin typeface="Arial" panose="020B0604020202020204" pitchFamily="34" charset="0"/>
                        </a:rPr>
                        <a:t>06/02/2024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0866156"/>
                  </a:ext>
                </a:extLst>
              </a:tr>
              <a:tr h="212970">
                <a:tc>
                  <a:txBody>
                    <a:bodyPr/>
                    <a:lstStyle/>
                    <a:p>
                      <a:pPr algn="l" fontAlgn="t"/>
                      <a:r>
                        <a:rPr lang="en-ZA" sz="1100" b="0" i="0" u="none" strike="noStrike">
                          <a:solidFill>
                            <a:srgbClr val="000000"/>
                          </a:solidFill>
                          <a:effectLst/>
                          <a:highlight>
                            <a:srgbClr val="FFFFFF"/>
                          </a:highlight>
                          <a:latin typeface="Arial" panose="020B0604020202020204" pitchFamily="34" charset="0"/>
                        </a:rPr>
                        <a:t>Molatlhegi Kgauwe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Chief Financial Officer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5 yrs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01/12/2020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2025/11/30</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a:effectLst/>
                          <a:highlight>
                            <a:srgbClr val="FFFFFF"/>
                          </a:highligh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ZA" sz="1100" b="0" i="0" u="none" strike="noStrike" dirty="0">
                          <a:effectLst/>
                          <a:highlight>
                            <a:srgbClr val="FFFFFF"/>
                          </a:highligh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28825696"/>
                  </a:ext>
                </a:extLst>
              </a:tr>
            </a:tbl>
          </a:graphicData>
        </a:graphic>
      </p:graphicFrame>
    </p:spTree>
    <p:extLst>
      <p:ext uri="{BB962C8B-B14F-4D97-AF65-F5344CB8AC3E}">
        <p14:creationId xmlns:p14="http://schemas.microsoft.com/office/powerpoint/2010/main" val="3783892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8"/>
            <a:ext cx="9114692" cy="923501"/>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371600"/>
            <a:ext cx="9114692" cy="3860800"/>
          </a:xfrm>
        </p:spPr>
        <p:txBody>
          <a:bodyPr>
            <a:normAutofit/>
          </a:bodyPr>
          <a:lstStyle/>
          <a:p>
            <a:pPr marL="0" indent="0" algn="just">
              <a:lnSpc>
                <a:spcPts val="1400"/>
              </a:lnSpc>
              <a:spcAft>
                <a:spcPts val="600"/>
              </a:spcAft>
              <a:buNone/>
              <a:tabLst>
                <a:tab pos="228600" algn="l"/>
              </a:tabLst>
            </a:pPr>
            <a:r>
              <a:rPr lang="en-ZA" sz="2400" b="1" dirty="0">
                <a:effectLst/>
                <a:latin typeface="Arial" panose="020B0604020202020204" pitchFamily="34" charset="0"/>
                <a:ea typeface="Calibri" panose="020F0502020204030204" pitchFamily="34" charset="0"/>
                <a:cs typeface="Arial" panose="020B0604020202020204" pitchFamily="34" charset="0"/>
              </a:rPr>
              <a:t>South African Broadcasting Corporation (SABC)</a:t>
            </a: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600"/>
              </a:spcAft>
            </a:pPr>
            <a:r>
              <a:rPr lang="en-US" sz="1800" dirty="0">
                <a:effectLst/>
                <a:latin typeface="Arial" panose="020B0604020202020204" pitchFamily="34" charset="0"/>
                <a:ea typeface="Calibri" panose="020F0502020204030204" pitchFamily="34" charset="0"/>
              </a:rPr>
              <a:t>The main object of the Corporation is to supply broadcasting and information services and services that are ancillary thereto, to the general public in the Republic of South Africa and beyond its borders and to achieve the objectives as set out in the Broadcasting Act 4 of 1999, as amended, (‘Broadcasting Act’) in accordance with the objectives set out in the Independent Broadcasting Authority Act 153 of 1993, as amended, that are directly relevant to the Corporation.</a:t>
            </a:r>
            <a:endParaRPr lang="en-ZA" sz="14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2284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8"/>
            <a:ext cx="9114692" cy="923501"/>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086915"/>
            <a:ext cx="9114692" cy="3907791"/>
          </a:xfrm>
        </p:spPr>
        <p:txBody>
          <a:bodyPr>
            <a:normAutofit/>
          </a:bodyPr>
          <a:lstStyle/>
          <a:p>
            <a:pPr marL="0" indent="0" algn="just">
              <a:lnSpc>
                <a:spcPts val="1400"/>
              </a:lnSpc>
              <a:spcAft>
                <a:spcPts val="600"/>
              </a:spcAft>
              <a:buNone/>
              <a:tabLst>
                <a:tab pos="228600" algn="l"/>
              </a:tabLst>
            </a:pPr>
            <a:r>
              <a:rPr lang="en-ZA" sz="2400" b="1" dirty="0">
                <a:effectLst/>
                <a:latin typeface="Arial" panose="020B0604020202020204" pitchFamily="34" charset="0"/>
                <a:ea typeface="Calibri" panose="020F0502020204030204" pitchFamily="34" charset="0"/>
                <a:cs typeface="Arial" panose="020B0604020202020204" pitchFamily="34" charset="0"/>
              </a:rPr>
              <a:t>SABC Governance structure</a:t>
            </a: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9B3B9865-933A-53D6-68FE-BBB475B51734}"/>
              </a:ext>
            </a:extLst>
          </p:cNvPr>
          <p:cNvGraphicFramePr>
            <a:graphicFrameLocks noGrp="1"/>
          </p:cNvGraphicFramePr>
          <p:nvPr>
            <p:extLst>
              <p:ext uri="{D42A27DB-BD31-4B8C-83A1-F6EECF244321}">
                <p14:modId xmlns:p14="http://schemas.microsoft.com/office/powerpoint/2010/main" val="1595509308"/>
              </p:ext>
            </p:extLst>
          </p:nvPr>
        </p:nvGraphicFramePr>
        <p:xfrm>
          <a:off x="682804" y="1738075"/>
          <a:ext cx="8711360" cy="4343541"/>
        </p:xfrm>
        <a:graphic>
          <a:graphicData uri="http://schemas.openxmlformats.org/drawingml/2006/table">
            <a:tbl>
              <a:tblPr/>
              <a:tblGrid>
                <a:gridCol w="2144787">
                  <a:extLst>
                    <a:ext uri="{9D8B030D-6E8A-4147-A177-3AD203B41FA5}">
                      <a16:colId xmlns:a16="http://schemas.microsoft.com/office/drawing/2014/main" val="2526768088"/>
                    </a:ext>
                  </a:extLst>
                </a:gridCol>
                <a:gridCol w="1748148">
                  <a:extLst>
                    <a:ext uri="{9D8B030D-6E8A-4147-A177-3AD203B41FA5}">
                      <a16:colId xmlns:a16="http://schemas.microsoft.com/office/drawing/2014/main" val="873793369"/>
                    </a:ext>
                  </a:extLst>
                </a:gridCol>
                <a:gridCol w="940181">
                  <a:extLst>
                    <a:ext uri="{9D8B030D-6E8A-4147-A177-3AD203B41FA5}">
                      <a16:colId xmlns:a16="http://schemas.microsoft.com/office/drawing/2014/main" val="3857797361"/>
                    </a:ext>
                  </a:extLst>
                </a:gridCol>
                <a:gridCol w="1204606">
                  <a:extLst>
                    <a:ext uri="{9D8B030D-6E8A-4147-A177-3AD203B41FA5}">
                      <a16:colId xmlns:a16="http://schemas.microsoft.com/office/drawing/2014/main" val="4007637794"/>
                    </a:ext>
                  </a:extLst>
                </a:gridCol>
                <a:gridCol w="1175226">
                  <a:extLst>
                    <a:ext uri="{9D8B030D-6E8A-4147-A177-3AD203B41FA5}">
                      <a16:colId xmlns:a16="http://schemas.microsoft.com/office/drawing/2014/main" val="2888547051"/>
                    </a:ext>
                  </a:extLst>
                </a:gridCol>
                <a:gridCol w="749206">
                  <a:extLst>
                    <a:ext uri="{9D8B030D-6E8A-4147-A177-3AD203B41FA5}">
                      <a16:colId xmlns:a16="http://schemas.microsoft.com/office/drawing/2014/main" val="2187225243"/>
                    </a:ext>
                  </a:extLst>
                </a:gridCol>
                <a:gridCol w="749206">
                  <a:extLst>
                    <a:ext uri="{9D8B030D-6E8A-4147-A177-3AD203B41FA5}">
                      <a16:colId xmlns:a16="http://schemas.microsoft.com/office/drawing/2014/main" val="3446428986"/>
                    </a:ext>
                  </a:extLst>
                </a:gridCol>
              </a:tblGrid>
              <a:tr h="193392">
                <a:tc gridSpan="7">
                  <a:txBody>
                    <a:bodyPr/>
                    <a:lstStyle/>
                    <a:p>
                      <a:pPr algn="ctr" fontAlgn="t"/>
                      <a:r>
                        <a:rPr lang="en-ZA" sz="1100" b="1" i="0" u="none" strike="noStrike" dirty="0">
                          <a:effectLst/>
                          <a:highlight>
                            <a:srgbClr val="FFFF00"/>
                          </a:highlight>
                          <a:latin typeface="Arial" panose="020B0604020202020204" pitchFamily="34" charset="0"/>
                        </a:rPr>
                        <a:t>SOUTH AFRICAN BROADCASTING CORPORATION (SABC)</a:t>
                      </a:r>
                    </a:p>
                  </a:txBody>
                  <a:tcPr marL="6350" marR="6350" marT="6350" marB="0">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588950117"/>
                  </a:ext>
                </a:extLst>
              </a:tr>
              <a:tr h="197626">
                <a:tc>
                  <a:txBody>
                    <a:bodyPr/>
                    <a:lstStyle/>
                    <a:p>
                      <a:pPr algn="l" fontAlgn="t"/>
                      <a:r>
                        <a:rPr lang="en-ZA" sz="1100" b="1" i="0" u="none" strike="noStrike">
                          <a:effectLst/>
                          <a:highlight>
                            <a:srgbClr val="92D050"/>
                          </a:highlight>
                          <a:latin typeface="Arial" panose="020B0604020202020204" pitchFamily="34" charset="0"/>
                        </a:rPr>
                        <a:t>Non Executive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Status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Term</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Starting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Ending</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Race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1100" b="1" i="0" u="none" strike="noStrike">
                          <a:effectLst/>
                          <a:highlight>
                            <a:srgbClr val="92D050"/>
                          </a:highlight>
                          <a:latin typeface="Arial" panose="020B0604020202020204" pitchFamily="34" charset="0"/>
                        </a:rPr>
                        <a:t>Gender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044026017"/>
                  </a:ext>
                </a:extLst>
              </a:tr>
              <a:tr h="197626">
                <a:tc>
                  <a:txBody>
                    <a:bodyPr/>
                    <a:lstStyle/>
                    <a:p>
                      <a:pPr algn="l" fontAlgn="t"/>
                      <a:r>
                        <a:rPr lang="en-ZA" sz="1100" b="0" i="0" u="none" strike="noStrike">
                          <a:effectLst/>
                          <a:latin typeface="Arial" panose="020B0604020202020204" pitchFamily="34" charset="0"/>
                        </a:rPr>
                        <a:t>Khathutshelo Ramukumba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Chairperson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8603010"/>
                  </a:ext>
                </a:extLst>
              </a:tr>
              <a:tr h="197626">
                <a:tc>
                  <a:txBody>
                    <a:bodyPr/>
                    <a:lstStyle/>
                    <a:p>
                      <a:pPr algn="l" fontAlgn="b"/>
                      <a:r>
                        <a:rPr lang="en-ZA" sz="1100" b="0" i="0" u="none" strike="noStrike">
                          <a:effectLst/>
                          <a:latin typeface="Arial" panose="020B0604020202020204" pitchFamily="34" charset="0"/>
                        </a:rPr>
                        <a:t>Nomvuyiso Batyi</a:t>
                      </a:r>
                    </a:p>
                  </a:txBody>
                  <a:tcPr marL="6350" marR="6350" marT="635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t"/>
                      <a:r>
                        <a:rPr lang="en-ZA" sz="1100" b="0" i="0" u="none" strike="noStrike">
                          <a:effectLst/>
                          <a:latin typeface="Arial" panose="020B0604020202020204" pitchFamily="34" charset="0"/>
                        </a:rPr>
                        <a:t>Deputy Chairperson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7102575"/>
                  </a:ext>
                </a:extLst>
              </a:tr>
              <a:tr h="197626">
                <a:tc>
                  <a:txBody>
                    <a:bodyPr/>
                    <a:lstStyle/>
                    <a:p>
                      <a:pPr algn="l" fontAlgn="b"/>
                      <a:r>
                        <a:rPr lang="en-ZA" sz="1100" b="0" i="0" u="none" strike="noStrike">
                          <a:effectLst/>
                          <a:latin typeface="Arial" panose="020B0604020202020204" pitchFamily="34" charset="0"/>
                        </a:rPr>
                        <a:t>Dr. Renee Horne</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White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1034413"/>
                  </a:ext>
                </a:extLst>
              </a:tr>
              <a:tr h="197626">
                <a:tc>
                  <a:txBody>
                    <a:bodyPr/>
                    <a:lstStyle/>
                    <a:p>
                      <a:pPr algn="l" fontAlgn="b"/>
                      <a:r>
                        <a:rPr lang="en-ZA" sz="1100" b="0" i="0" u="none" strike="noStrike">
                          <a:effectLst/>
                          <a:latin typeface="Arial" panose="020B0604020202020204" pitchFamily="34" charset="0"/>
                        </a:rPr>
                        <a:t>Adv. Tseliso Thipanyane</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dirty="0">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3778699"/>
                  </a:ext>
                </a:extLst>
              </a:tr>
              <a:tr h="197626">
                <a:tc>
                  <a:txBody>
                    <a:bodyPr/>
                    <a:lstStyle/>
                    <a:p>
                      <a:pPr algn="l" fontAlgn="b"/>
                      <a:r>
                        <a:rPr lang="en-ZA" sz="1100" b="0" i="0" u="none" strike="noStrike">
                          <a:effectLst/>
                          <a:latin typeface="Arial" panose="020B0604020202020204" pitchFamily="34" charset="0"/>
                        </a:rPr>
                        <a:t>Phathiswa Magopeni</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8246380"/>
                  </a:ext>
                </a:extLst>
              </a:tr>
              <a:tr h="197626">
                <a:tc>
                  <a:txBody>
                    <a:bodyPr/>
                    <a:lstStyle/>
                    <a:p>
                      <a:pPr algn="l" fontAlgn="b"/>
                      <a:r>
                        <a:rPr lang="en-ZA" sz="1100" b="0" i="0" u="none" strike="noStrike">
                          <a:effectLst/>
                          <a:latin typeface="Arial" panose="020B0604020202020204" pitchFamily="34" charset="0"/>
                        </a:rPr>
                        <a:t>Aifheli Makhwanya</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7454414"/>
                  </a:ext>
                </a:extLst>
              </a:tr>
              <a:tr h="197626">
                <a:tc>
                  <a:txBody>
                    <a:bodyPr/>
                    <a:lstStyle/>
                    <a:p>
                      <a:pPr algn="l" fontAlgn="b"/>
                      <a:r>
                        <a:rPr lang="en-ZA" sz="1100" b="0" i="0" u="none" strike="noStrike">
                          <a:effectLst/>
                          <a:latin typeface="Arial" panose="020B0604020202020204" pitchFamily="34" charset="0"/>
                        </a:rPr>
                        <a:t>Magdalene Moonsamy</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Indian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6224370"/>
                  </a:ext>
                </a:extLst>
              </a:tr>
              <a:tr h="197626">
                <a:tc>
                  <a:txBody>
                    <a:bodyPr/>
                    <a:lstStyle/>
                    <a:p>
                      <a:pPr algn="l" fontAlgn="b"/>
                      <a:r>
                        <a:rPr lang="en-ZA" sz="1100" b="0" i="0" u="none" strike="noStrike">
                          <a:effectLst/>
                          <a:latin typeface="Arial" panose="020B0604020202020204" pitchFamily="34" charset="0"/>
                        </a:rPr>
                        <a:t>Rearabetsoe Motaung</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7183998"/>
                  </a:ext>
                </a:extLst>
              </a:tr>
              <a:tr h="197626">
                <a:tc>
                  <a:txBody>
                    <a:bodyPr/>
                    <a:lstStyle/>
                    <a:p>
                      <a:pPr algn="l" fontAlgn="b"/>
                      <a:r>
                        <a:rPr lang="en-ZA" sz="1100" b="0" i="0" u="none" strike="noStrike">
                          <a:effectLst/>
                          <a:latin typeface="Arial" panose="020B0604020202020204" pitchFamily="34" charset="0"/>
                        </a:rPr>
                        <a:t>David Maimela</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dirty="0">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2936254"/>
                  </a:ext>
                </a:extLst>
              </a:tr>
              <a:tr h="197626">
                <a:tc>
                  <a:txBody>
                    <a:bodyPr/>
                    <a:lstStyle/>
                    <a:p>
                      <a:pPr algn="l" fontAlgn="b"/>
                      <a:r>
                        <a:rPr lang="en-ZA" sz="1100" b="0" i="0" u="none" strike="noStrike">
                          <a:effectLst/>
                          <a:latin typeface="Arial" panose="020B0604020202020204" pitchFamily="34" charset="0"/>
                        </a:rPr>
                        <a:t>Dinkwanyane Mohuba</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2178501"/>
                  </a:ext>
                </a:extLst>
              </a:tr>
              <a:tr h="197626">
                <a:tc>
                  <a:txBody>
                    <a:bodyPr/>
                    <a:lstStyle/>
                    <a:p>
                      <a:pPr algn="l" fontAlgn="b"/>
                      <a:r>
                        <a:rPr lang="en-ZA" sz="1100" b="0" i="0" u="none" strike="noStrike">
                          <a:effectLst/>
                          <a:latin typeface="Arial" panose="020B0604020202020204" pitchFamily="34" charset="0"/>
                        </a:rPr>
                        <a:t>Mpho Tsedu</a:t>
                      </a:r>
                    </a:p>
                  </a:txBody>
                  <a:tcPr marL="6350" marR="6350" marT="635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6775233"/>
                  </a:ext>
                </a:extLst>
              </a:tr>
              <a:tr h="197626">
                <a:tc>
                  <a:txBody>
                    <a:bodyPr/>
                    <a:lstStyle/>
                    <a:p>
                      <a:pPr algn="l" fontAlgn="b"/>
                      <a:r>
                        <a:rPr lang="en-ZA" sz="1100" b="0" i="0" u="none" strike="noStrike">
                          <a:effectLst/>
                          <a:latin typeface="Arial" panose="020B0604020202020204" pitchFamily="34" charset="0"/>
                        </a:rPr>
                        <a:t>Palesa Kadi</a:t>
                      </a:r>
                    </a:p>
                  </a:txBody>
                  <a:tcPr marL="6350" marR="6350" marT="635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Member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5years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18/04/2023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17/04/2028</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8316066"/>
                  </a:ext>
                </a:extLst>
              </a:tr>
              <a:tr h="197626">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4568917"/>
                  </a:ext>
                </a:extLst>
              </a:tr>
              <a:tr h="197626">
                <a:tc>
                  <a:txBody>
                    <a:bodyPr/>
                    <a:lstStyle/>
                    <a:p>
                      <a:pPr algn="l" fontAlgn="t"/>
                      <a:r>
                        <a:rPr lang="en-ZA" sz="1100" b="1" i="0" u="none" strike="noStrike">
                          <a:effectLst/>
                          <a:latin typeface="Arial" panose="020B0604020202020204" pitchFamily="34" charset="0"/>
                        </a:rPr>
                        <a:t>Executive Director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8513078"/>
                  </a:ext>
                </a:extLst>
              </a:tr>
              <a:tr h="395253">
                <a:tc>
                  <a:txBody>
                    <a:bodyPr/>
                    <a:lstStyle/>
                    <a:p>
                      <a:pPr algn="l" fontAlgn="t"/>
                      <a:r>
                        <a:rPr lang="en-ZA" sz="1100" b="0" i="0" u="none" strike="noStrike">
                          <a:effectLst/>
                          <a:latin typeface="Arial" panose="020B0604020202020204" pitchFamily="34" charset="0"/>
                        </a:rPr>
                        <a:t>Mr Lungile Binza</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Acting Group Chief Executive Officer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01/11/2023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29/02/2029</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African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2254900"/>
                  </a:ext>
                </a:extLst>
              </a:tr>
              <a:tr h="395253">
                <a:tc>
                  <a:txBody>
                    <a:bodyPr/>
                    <a:lstStyle/>
                    <a:p>
                      <a:pPr algn="l" fontAlgn="t"/>
                      <a:r>
                        <a:rPr lang="en-ZA" sz="1100" b="0" i="0" u="none" strike="noStrike">
                          <a:effectLst/>
                          <a:highlight>
                            <a:srgbClr val="8064A2"/>
                          </a:highlight>
                          <a:latin typeface="Arial" panose="020B0604020202020204" pitchFamily="34" charset="0"/>
                        </a:rPr>
                        <a:t>Vacant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4A2"/>
                    </a:solidFill>
                  </a:tcPr>
                </a:tc>
                <a:tc>
                  <a:txBody>
                    <a:bodyPr/>
                    <a:lstStyle/>
                    <a:p>
                      <a:pPr algn="l" fontAlgn="t"/>
                      <a:r>
                        <a:rPr lang="en-ZA" sz="1100" b="0" i="0" u="none" strike="noStrike">
                          <a:effectLst/>
                          <a:latin typeface="Arial" panose="020B0604020202020204" pitchFamily="34" charset="0"/>
                        </a:rPr>
                        <a:t>Group Chief Operarations Officer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 </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2302762"/>
                  </a:ext>
                </a:extLst>
              </a:tr>
              <a:tr h="395253">
                <a:tc>
                  <a:txBody>
                    <a:bodyPr/>
                    <a:lstStyle/>
                    <a:p>
                      <a:pPr algn="l" fontAlgn="t"/>
                      <a:r>
                        <a:rPr lang="en-ZA" sz="1100" b="0" i="0" u="none" strike="noStrike">
                          <a:effectLst/>
                          <a:latin typeface="Arial" panose="020B0604020202020204" pitchFamily="34" charset="0"/>
                        </a:rPr>
                        <a:t>Yolande Van Biljioen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Group Chief Financial Officer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6 months</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latin typeface="Arial" panose="020B0604020202020204" pitchFamily="34" charset="0"/>
                        </a:rPr>
                        <a:t>26/06/2023 &amp; 01/01/2024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a:effectLst/>
                          <a:highlight>
                            <a:srgbClr val="8064A2"/>
                          </a:highlight>
                          <a:latin typeface="Arial" panose="020B0604020202020204" pitchFamily="34" charset="0"/>
                        </a:rPr>
                        <a:t>31/12/2023 &amp; 30/06/2024</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64A2"/>
                    </a:solidFill>
                  </a:tcPr>
                </a:tc>
                <a:tc>
                  <a:txBody>
                    <a:bodyPr/>
                    <a:lstStyle/>
                    <a:p>
                      <a:pPr algn="l" fontAlgn="t"/>
                      <a:r>
                        <a:rPr lang="en-ZA" sz="1100" b="0" i="0" u="none" strike="noStrike">
                          <a:effectLst/>
                          <a:latin typeface="Arial" panose="020B0604020202020204" pitchFamily="34" charset="0"/>
                        </a:rPr>
                        <a:t>White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1100" b="0" i="0" u="none" strike="noStrike" dirty="0">
                          <a:effectLst/>
                          <a:latin typeface="Arial" panose="020B0604020202020204" pitchFamily="34" charset="0"/>
                        </a:rPr>
                        <a:t>Female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82655662"/>
                  </a:ext>
                </a:extLst>
              </a:tr>
            </a:tbl>
          </a:graphicData>
        </a:graphic>
      </p:graphicFrame>
    </p:spTree>
    <p:extLst>
      <p:ext uri="{BB962C8B-B14F-4D97-AF65-F5344CB8AC3E}">
        <p14:creationId xmlns:p14="http://schemas.microsoft.com/office/powerpoint/2010/main" val="1494640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117600"/>
            <a:ext cx="9114692" cy="4795520"/>
          </a:xfrm>
        </p:spPr>
        <p:txBody>
          <a:bodyPr>
            <a:normAutofit/>
          </a:bodyPr>
          <a:lstStyle/>
          <a:p>
            <a:pPr marL="0" indent="0" algn="just">
              <a:lnSpc>
                <a:spcPts val="1400"/>
              </a:lnSpc>
              <a:spcAft>
                <a:spcPts val="600"/>
              </a:spcAft>
              <a:buNone/>
              <a:tabLst>
                <a:tab pos="228600" algn="l"/>
              </a:tabLst>
            </a:pPr>
            <a:r>
              <a:rPr lang="en-GB" sz="1800" b="1" dirty="0">
                <a:ea typeface="Calibri" panose="020F0502020204030204" pitchFamily="34" charset="0"/>
              </a:rPr>
              <a:t>Film and Publications Board (FPB)</a:t>
            </a:r>
            <a:endParaRPr lang="en-ZA" sz="1800" b="1" dirty="0">
              <a:ea typeface="Calibri" panose="020F0502020204030204" pitchFamily="34" charset="0"/>
            </a:endParaRPr>
          </a:p>
          <a:p>
            <a:pPr algn="just">
              <a:lnSpc>
                <a:spcPct val="150000"/>
              </a:lnSpc>
              <a:spcBef>
                <a:spcPts val="600"/>
              </a:spcBef>
              <a:spcAft>
                <a:spcPts val="600"/>
              </a:spcAft>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Regulate the creation, production, possession and distribution of films, games and certain publications by way of classification;</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Protect children from exposure to disturbing and harmful material and from premature exposure to adult material; and</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Bef>
                <a:spcPts val="600"/>
              </a:spcBef>
              <a:spcAft>
                <a:spcPts val="600"/>
              </a:spcAft>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Render the use of children in, and exposure of children to pornography, a punishable offence.</a:t>
            </a:r>
          </a:p>
          <a:p>
            <a:pPr algn="just">
              <a:lnSpc>
                <a:spcPct val="150000"/>
              </a:lnSpc>
              <a:spcBef>
                <a:spcPts val="600"/>
              </a:spcBef>
              <a:spcAft>
                <a:spcPts val="600"/>
              </a:spcAft>
              <a:tabLst>
                <a:tab pos="228600" algn="l"/>
              </a:tabLst>
            </a:pPr>
            <a:r>
              <a:rPr lang="en-GB" sz="1800" dirty="0">
                <a:effectLst/>
                <a:latin typeface="Arial" panose="020B0604020202020204" pitchFamily="34" charset="0"/>
                <a:ea typeface="Calibri" panose="020F0502020204030204" pitchFamily="34" charset="0"/>
                <a:cs typeface="Times New Roman" panose="02020603050405020304" pitchFamily="18" charset="0"/>
              </a:rPr>
              <a:t>The amendment of the Films and Publications Act 65 of 1996 (</a:t>
            </a:r>
            <a:r>
              <a:rPr lang="en-GB" sz="1800" b="1" dirty="0">
                <a:effectLst/>
                <a:latin typeface="Arial" panose="020B0604020202020204" pitchFamily="34" charset="0"/>
                <a:ea typeface="Calibri" panose="020F0502020204030204" pitchFamily="34" charset="0"/>
                <a:cs typeface="Times New Roman" panose="02020603050405020304" pitchFamily="18" charset="0"/>
              </a:rPr>
              <a:t>FPA</a:t>
            </a:r>
            <a:r>
              <a:rPr lang="en-GB" sz="1800" dirty="0">
                <a:effectLst/>
                <a:latin typeface="Arial" panose="020B0604020202020204" pitchFamily="34" charset="0"/>
                <a:ea typeface="Calibri" panose="020F0502020204030204" pitchFamily="34" charset="0"/>
                <a:cs typeface="Times New Roman" panose="02020603050405020304" pitchFamily="18" charset="0"/>
              </a:rPr>
              <a:t>) provides more clarity on the regulation of online commercial distributors and the processes that they are required to follow to distribute content in South Africa.</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31507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r>
              <a:rPr lang="en-US" sz="2400" kern="100" dirty="0">
                <a:solidFill>
                  <a:schemeClr val="accent6"/>
                </a:solidFill>
              </a:rPr>
              <a:t>D</a:t>
            </a:r>
            <a:r>
              <a:rPr lang="en-ZA" sz="2400" kern="100" dirty="0">
                <a:solidFill>
                  <a:schemeClr val="accent6"/>
                </a:solidFill>
              </a:rPr>
              <a:t>epartments and Entities falling under the Committee’s Portfolio</a:t>
            </a:r>
            <a:endParaRPr lang="en-ZA" sz="2400" dirty="0">
              <a:solidFill>
                <a:schemeClr val="accent6"/>
              </a:solidFill>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117600"/>
            <a:ext cx="9114692" cy="4795520"/>
          </a:xfrm>
        </p:spPr>
        <p:txBody>
          <a:bodyPr>
            <a:normAutofit/>
          </a:bodyPr>
          <a:lstStyle/>
          <a:p>
            <a:pPr marL="0" indent="0" algn="just">
              <a:lnSpc>
                <a:spcPts val="1400"/>
              </a:lnSpc>
              <a:spcAft>
                <a:spcPts val="600"/>
              </a:spcAft>
              <a:buNone/>
              <a:tabLst>
                <a:tab pos="228600" algn="l"/>
              </a:tabLst>
            </a:pPr>
            <a:r>
              <a:rPr lang="en-GB" sz="1800" b="1" dirty="0">
                <a:ea typeface="Calibri" panose="020F0502020204030204" pitchFamily="34" charset="0"/>
              </a:rPr>
              <a:t>FPB Governance Structure</a:t>
            </a:r>
          </a:p>
          <a:p>
            <a:pPr marL="0" indent="0" algn="just">
              <a:lnSpc>
                <a:spcPts val="1400"/>
              </a:lnSpc>
              <a:spcAft>
                <a:spcPts val="600"/>
              </a:spcAft>
              <a:buNone/>
              <a:tabLst>
                <a:tab pos="228600" algn="l"/>
              </a:tabLst>
            </a:pPr>
            <a:endParaRPr lang="en-ZA" sz="1800" b="1" dirty="0">
              <a:ea typeface="Calibri" panose="020F0502020204030204" pitchFamily="34" charset="0"/>
            </a:endParaRPr>
          </a:p>
        </p:txBody>
      </p:sp>
      <p:graphicFrame>
        <p:nvGraphicFramePr>
          <p:cNvPr id="4" name="Table 3">
            <a:extLst>
              <a:ext uri="{FF2B5EF4-FFF2-40B4-BE49-F238E27FC236}">
                <a16:creationId xmlns:a16="http://schemas.microsoft.com/office/drawing/2014/main" id="{F44E7A12-BB6A-F9B1-DF98-C369C798DC54}"/>
              </a:ext>
            </a:extLst>
          </p:cNvPr>
          <p:cNvGraphicFramePr>
            <a:graphicFrameLocks noGrp="1"/>
          </p:cNvGraphicFramePr>
          <p:nvPr>
            <p:extLst>
              <p:ext uri="{D42A27DB-BD31-4B8C-83A1-F6EECF244321}">
                <p14:modId xmlns:p14="http://schemas.microsoft.com/office/powerpoint/2010/main" val="1865786203"/>
              </p:ext>
            </p:extLst>
          </p:nvPr>
        </p:nvGraphicFramePr>
        <p:xfrm>
          <a:off x="690112" y="1389051"/>
          <a:ext cx="8195095" cy="5089378"/>
        </p:xfrm>
        <a:graphic>
          <a:graphicData uri="http://schemas.openxmlformats.org/drawingml/2006/table">
            <a:tbl>
              <a:tblPr/>
              <a:tblGrid>
                <a:gridCol w="2017680">
                  <a:extLst>
                    <a:ext uri="{9D8B030D-6E8A-4147-A177-3AD203B41FA5}">
                      <a16:colId xmlns:a16="http://schemas.microsoft.com/office/drawing/2014/main" val="2525750054"/>
                    </a:ext>
                  </a:extLst>
                </a:gridCol>
                <a:gridCol w="1644547">
                  <a:extLst>
                    <a:ext uri="{9D8B030D-6E8A-4147-A177-3AD203B41FA5}">
                      <a16:colId xmlns:a16="http://schemas.microsoft.com/office/drawing/2014/main" val="3338646377"/>
                    </a:ext>
                  </a:extLst>
                </a:gridCol>
                <a:gridCol w="884462">
                  <a:extLst>
                    <a:ext uri="{9D8B030D-6E8A-4147-A177-3AD203B41FA5}">
                      <a16:colId xmlns:a16="http://schemas.microsoft.com/office/drawing/2014/main" val="3230907650"/>
                    </a:ext>
                  </a:extLst>
                </a:gridCol>
                <a:gridCol w="1133217">
                  <a:extLst>
                    <a:ext uri="{9D8B030D-6E8A-4147-A177-3AD203B41FA5}">
                      <a16:colId xmlns:a16="http://schemas.microsoft.com/office/drawing/2014/main" val="4130347961"/>
                    </a:ext>
                  </a:extLst>
                </a:gridCol>
                <a:gridCol w="1105577">
                  <a:extLst>
                    <a:ext uri="{9D8B030D-6E8A-4147-A177-3AD203B41FA5}">
                      <a16:colId xmlns:a16="http://schemas.microsoft.com/office/drawing/2014/main" val="1417736073"/>
                    </a:ext>
                  </a:extLst>
                </a:gridCol>
                <a:gridCol w="704806">
                  <a:extLst>
                    <a:ext uri="{9D8B030D-6E8A-4147-A177-3AD203B41FA5}">
                      <a16:colId xmlns:a16="http://schemas.microsoft.com/office/drawing/2014/main" val="1970359345"/>
                    </a:ext>
                  </a:extLst>
                </a:gridCol>
                <a:gridCol w="704806">
                  <a:extLst>
                    <a:ext uri="{9D8B030D-6E8A-4147-A177-3AD203B41FA5}">
                      <a16:colId xmlns:a16="http://schemas.microsoft.com/office/drawing/2014/main" val="1461937866"/>
                    </a:ext>
                  </a:extLst>
                </a:gridCol>
              </a:tblGrid>
              <a:tr h="169646">
                <a:tc gridSpan="7">
                  <a:txBody>
                    <a:bodyPr/>
                    <a:lstStyle/>
                    <a:p>
                      <a:pPr algn="ctr" fontAlgn="t"/>
                      <a:r>
                        <a:rPr lang="en-ZA" sz="900" b="1" i="0" u="none" strike="noStrike">
                          <a:effectLst/>
                          <a:highlight>
                            <a:srgbClr val="FFFF00"/>
                          </a:highlight>
                          <a:latin typeface="Arial" panose="020B0604020202020204" pitchFamily="34" charset="0"/>
                        </a:rPr>
                        <a:t>FILMS AND PUBLICATIONS BOARD (FPB)</a:t>
                      </a:r>
                    </a:p>
                  </a:txBody>
                  <a:tcPr marL="5180" marR="5180" marT="5180" marB="0">
                    <a:lnL>
                      <a:noFill/>
                    </a:lnL>
                    <a:lnR>
                      <a:noFill/>
                    </a:lnR>
                    <a:lnT>
                      <a:noFill/>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345700301"/>
                  </a:ext>
                </a:extLst>
              </a:tr>
              <a:tr h="169646">
                <a:tc>
                  <a:txBody>
                    <a:bodyPr/>
                    <a:lstStyle/>
                    <a:p>
                      <a:pPr algn="l" fontAlgn="t"/>
                      <a:r>
                        <a:rPr lang="en-ZA" sz="900" b="1" i="0" u="none" strike="noStrike">
                          <a:effectLst/>
                          <a:highlight>
                            <a:srgbClr val="92D050"/>
                          </a:highlight>
                          <a:latin typeface="Arial" panose="020B0604020202020204" pitchFamily="34" charset="0"/>
                        </a:rPr>
                        <a:t>Non Executive Director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900" b="1" i="0" u="none" strike="noStrike">
                          <a:effectLst/>
                          <a:highlight>
                            <a:srgbClr val="92D050"/>
                          </a:highlight>
                          <a:latin typeface="Arial" panose="020B0604020202020204" pitchFamily="34" charset="0"/>
                        </a:rPr>
                        <a:t>Status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900" b="1" i="0" u="none" strike="noStrike">
                          <a:effectLst/>
                          <a:highlight>
                            <a:srgbClr val="92D050"/>
                          </a:highlight>
                          <a:latin typeface="Arial" panose="020B0604020202020204" pitchFamily="34" charset="0"/>
                        </a:rPr>
                        <a:t>Term</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900" b="1" i="0" u="none" strike="noStrike">
                          <a:effectLst/>
                          <a:highlight>
                            <a:srgbClr val="92D050"/>
                          </a:highlight>
                          <a:latin typeface="Arial" panose="020B0604020202020204" pitchFamily="34" charset="0"/>
                        </a:rPr>
                        <a:t>Starting</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900" b="1" i="0" u="none" strike="noStrike">
                          <a:effectLst/>
                          <a:highlight>
                            <a:srgbClr val="92D050"/>
                          </a:highlight>
                          <a:latin typeface="Arial" panose="020B0604020202020204" pitchFamily="34" charset="0"/>
                        </a:rPr>
                        <a:t>Ending</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900" b="1" i="0" u="none" strike="noStrike">
                          <a:effectLst/>
                          <a:highlight>
                            <a:srgbClr val="92D050"/>
                          </a:highlight>
                          <a:latin typeface="Arial" panose="020B0604020202020204" pitchFamily="34" charset="0"/>
                        </a:rPr>
                        <a:t>Race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t"/>
                      <a:r>
                        <a:rPr lang="en-ZA" sz="900" b="1" i="0" u="none" strike="noStrike">
                          <a:effectLst/>
                          <a:highlight>
                            <a:srgbClr val="92D050"/>
                          </a:highlight>
                          <a:latin typeface="Arial" panose="020B0604020202020204" pitchFamily="34" charset="0"/>
                        </a:rPr>
                        <a:t>Gender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229579803"/>
                  </a:ext>
                </a:extLst>
              </a:tr>
              <a:tr h="169646">
                <a:tc>
                  <a:txBody>
                    <a:bodyPr/>
                    <a:lstStyle/>
                    <a:p>
                      <a:pPr algn="l" fontAlgn="t"/>
                      <a:r>
                        <a:rPr lang="en-ZA" sz="900" b="1" i="0" u="none" strike="noStrike">
                          <a:effectLst/>
                          <a:latin typeface="Arial" panose="020B0604020202020204" pitchFamily="34" charset="0"/>
                        </a:rPr>
                        <a:t>Council Member </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4234471"/>
                  </a:ext>
                </a:extLst>
              </a:tr>
              <a:tr h="169646">
                <a:tc>
                  <a:txBody>
                    <a:bodyPr/>
                    <a:lstStyle/>
                    <a:p>
                      <a:pPr algn="l" fontAlgn="t"/>
                      <a:r>
                        <a:rPr lang="en-ZA" sz="900" b="0" i="0" u="none" strike="noStrike">
                          <a:effectLst/>
                          <a:latin typeface="Arial" panose="020B0604020202020204" pitchFamily="34" charset="0"/>
                        </a:rPr>
                        <a:t>Zamantungwa Mkosi </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Chairperson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22/04/2021</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21/04/2026</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2444320"/>
                  </a:ext>
                </a:extLst>
              </a:tr>
              <a:tr h="169646">
                <a:tc>
                  <a:txBody>
                    <a:bodyPr/>
                    <a:lstStyle/>
                    <a:p>
                      <a:pPr algn="l" fontAlgn="t"/>
                      <a:r>
                        <a:rPr lang="en-ZA" sz="900" b="0" i="0" u="none" strike="noStrike">
                          <a:effectLst/>
                          <a:latin typeface="Arial" panose="020B0604020202020204" pitchFamily="34" charset="0"/>
                        </a:rPr>
                        <a:t>Glory Zanele Nkosi</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22/04/2021</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21/04/2026</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1901214"/>
                  </a:ext>
                </a:extLst>
              </a:tr>
              <a:tr h="169646">
                <a:tc>
                  <a:txBody>
                    <a:bodyPr/>
                    <a:lstStyle/>
                    <a:p>
                      <a:pPr algn="l" fontAlgn="t"/>
                      <a:r>
                        <a:rPr lang="en-ZA" sz="900" b="0" i="0" u="none" strike="noStrike">
                          <a:effectLst/>
                          <a:latin typeface="Arial" panose="020B0604020202020204" pitchFamily="34" charset="0"/>
                        </a:rPr>
                        <a:t>Lungelo Nxele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22/04/2021</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21/04/2026</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8406431"/>
                  </a:ext>
                </a:extLst>
              </a:tr>
              <a:tr h="169646">
                <a:tc>
                  <a:txBody>
                    <a:bodyPr/>
                    <a:lstStyle/>
                    <a:p>
                      <a:pPr algn="l" fontAlgn="t"/>
                      <a:r>
                        <a:rPr lang="en-ZA" sz="900" b="0" i="0" u="none" strike="noStrike">
                          <a:effectLst/>
                          <a:latin typeface="Arial" panose="020B0604020202020204" pitchFamily="34" charset="0"/>
                        </a:rPr>
                        <a:t>Prof. Siyasanga Tyali</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22/04/2021</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21/04/2026</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1866993"/>
                  </a:ext>
                </a:extLst>
              </a:tr>
              <a:tr h="169646">
                <a:tc>
                  <a:txBody>
                    <a:bodyPr/>
                    <a:lstStyle/>
                    <a:p>
                      <a:pPr algn="l" fontAlgn="t"/>
                      <a:r>
                        <a:rPr lang="en-ZA" sz="900" b="0" i="0" u="none" strike="noStrike">
                          <a:effectLst/>
                          <a:latin typeface="Arial" panose="020B0604020202020204" pitchFamily="34" charset="0"/>
                        </a:rPr>
                        <a:t>Phosa Mashangoane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22/04/2021</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21/04/2026</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4387789"/>
                  </a:ext>
                </a:extLst>
              </a:tr>
              <a:tr h="169646">
                <a:tc>
                  <a:txBody>
                    <a:bodyPr/>
                    <a:lstStyle/>
                    <a:p>
                      <a:pPr algn="l" fontAlgn="t"/>
                      <a:r>
                        <a:rPr lang="en-ZA" sz="900" b="0" i="0" u="none" strike="noStrike">
                          <a:effectLst/>
                          <a:latin typeface="Arial" panose="020B0604020202020204" pitchFamily="34" charset="0"/>
                        </a:rPr>
                        <a:t>Mpho Sedibe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22/04/2021</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21/04/2026</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7232759"/>
                  </a:ext>
                </a:extLst>
              </a:tr>
              <a:tr h="169646">
                <a:tc>
                  <a:txBody>
                    <a:bodyPr/>
                    <a:lstStyle/>
                    <a:p>
                      <a:pPr algn="l" fontAlgn="t"/>
                      <a:r>
                        <a:rPr lang="en-ZA" sz="900" b="0" i="0" u="none" strike="noStrike">
                          <a:effectLst/>
                          <a:latin typeface="Arial" panose="020B0604020202020204" pitchFamily="34" charset="0"/>
                        </a:rPr>
                        <a:t>Agalutchmi Pillay</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22/04/2021</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21/04/2026</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Indian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7224991"/>
                  </a:ext>
                </a:extLst>
              </a:tr>
              <a:tr h="169646">
                <a:tc>
                  <a:txBody>
                    <a:bodyPr/>
                    <a:lstStyle/>
                    <a:p>
                      <a:pPr algn="l" fontAlgn="t"/>
                      <a:r>
                        <a:rPr lang="en-ZA" sz="900" b="0" i="0" u="none" strike="noStrike">
                          <a:effectLst/>
                          <a:latin typeface="Arial" panose="020B0604020202020204" pitchFamily="34" charset="0"/>
                        </a:rPr>
                        <a:t>Dr. Andile Nontso</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22/04/2021</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21/04/2026</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8734641"/>
                  </a:ext>
                </a:extLst>
              </a:tr>
              <a:tr h="169646">
                <a:tc>
                  <a:txBody>
                    <a:bodyPr/>
                    <a:lstStyle/>
                    <a:p>
                      <a:pPr algn="l" fontAlgn="t"/>
                      <a:r>
                        <a:rPr lang="en-ZA" sz="900" b="0" i="0" u="none" strike="noStrike">
                          <a:effectLst/>
                          <a:latin typeface="Arial" panose="020B0604020202020204" pitchFamily="34" charset="0"/>
                        </a:rPr>
                        <a:t>Adv. Lufuno Nevondwe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22/04/2021</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21/04/2026</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7477405"/>
                  </a:ext>
                </a:extLst>
              </a:tr>
              <a:tr h="169646">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357189190"/>
                  </a:ext>
                </a:extLst>
              </a:tr>
              <a:tr h="169646">
                <a:tc>
                  <a:txBody>
                    <a:bodyPr/>
                    <a:lstStyle/>
                    <a:p>
                      <a:pPr algn="l" fontAlgn="t"/>
                      <a:r>
                        <a:rPr lang="en-ZA" sz="900" b="1" i="0" u="none" strike="noStrike">
                          <a:effectLst/>
                          <a:latin typeface="Arial" panose="020B0604020202020204" pitchFamily="34" charset="0"/>
                        </a:rPr>
                        <a:t>Appeal Tribunal</a:t>
                      </a:r>
                    </a:p>
                  </a:txBody>
                  <a:tcPr marL="5180" marR="5180" marT="5180" marB="0">
                    <a:lnL>
                      <a:noFill/>
                    </a:lnL>
                    <a:lnR>
                      <a:noFill/>
                    </a:lnR>
                    <a:lnT>
                      <a:noFill/>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a:noFill/>
                    </a:lnB>
                    <a:noFill/>
                  </a:tcPr>
                </a:tc>
                <a:extLst>
                  <a:ext uri="{0D108BD9-81ED-4DB2-BD59-A6C34878D82A}">
                    <a16:rowId xmlns:a16="http://schemas.microsoft.com/office/drawing/2014/main" val="1600506400"/>
                  </a:ext>
                </a:extLst>
              </a:tr>
              <a:tr h="169646">
                <a:tc>
                  <a:txBody>
                    <a:bodyPr/>
                    <a:lstStyle/>
                    <a:p>
                      <a:pPr algn="l" fontAlgn="t"/>
                      <a:endParaRPr lang="en-ZA" sz="900" b="1" i="0" u="none" strike="noStrike">
                        <a:effectLst/>
                        <a:latin typeface="Arial" panose="020B0604020202020204" pitchFamily="34" charset="0"/>
                      </a:endParaRP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3597913"/>
                  </a:ext>
                </a:extLst>
              </a:tr>
              <a:tr h="169646">
                <a:tc>
                  <a:txBody>
                    <a:bodyPr/>
                    <a:lstStyle/>
                    <a:p>
                      <a:pPr algn="l" fontAlgn="t"/>
                      <a:r>
                        <a:rPr lang="en-ZA" sz="900" b="0" i="0" u="none" strike="noStrike">
                          <a:effectLst/>
                          <a:latin typeface="Arial" panose="020B0604020202020204" pitchFamily="34" charset="0"/>
                        </a:rPr>
                        <a:t>Siyazi Tyatyam</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Chairperson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12/10/2022</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11/10/2027</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3998939"/>
                  </a:ext>
                </a:extLst>
              </a:tr>
              <a:tr h="169646">
                <a:tc>
                  <a:txBody>
                    <a:bodyPr/>
                    <a:lstStyle/>
                    <a:p>
                      <a:pPr algn="l" fontAlgn="t"/>
                      <a:r>
                        <a:rPr lang="en-ZA" sz="900" b="0" i="0" u="none" strike="noStrike">
                          <a:effectLst/>
                          <a:latin typeface="Arial" panose="020B0604020202020204" pitchFamily="34" charset="0"/>
                        </a:rPr>
                        <a:t>Sohani Natasha Chundhur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12/10/2022</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11/10/2027</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Indian </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9529502"/>
                  </a:ext>
                </a:extLst>
              </a:tr>
              <a:tr h="169646">
                <a:tc>
                  <a:txBody>
                    <a:bodyPr/>
                    <a:lstStyle/>
                    <a:p>
                      <a:pPr algn="l" fontAlgn="t"/>
                      <a:r>
                        <a:rPr lang="en-ZA" sz="900" b="0" i="0" u="none" strike="noStrike">
                          <a:effectLst/>
                          <a:latin typeface="Arial" panose="020B0604020202020204" pitchFamily="34" charset="0"/>
                        </a:rPr>
                        <a:t>Sisanda Bukeka Nkoala</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12/10/2022</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11/10/2027</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4238446"/>
                  </a:ext>
                </a:extLst>
              </a:tr>
              <a:tr h="169646">
                <a:tc>
                  <a:txBody>
                    <a:bodyPr/>
                    <a:lstStyle/>
                    <a:p>
                      <a:pPr algn="l" fontAlgn="t"/>
                      <a:r>
                        <a:rPr lang="en-ZA" sz="900" b="0" i="0" u="none" strike="noStrike">
                          <a:effectLst/>
                          <a:latin typeface="Arial" panose="020B0604020202020204" pitchFamily="34" charset="0"/>
                        </a:rPr>
                        <a:t>Shandukani Mulaudzi</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12/10/2022</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11/10/2027</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2691415"/>
                  </a:ext>
                </a:extLst>
              </a:tr>
              <a:tr h="339291">
                <a:tc>
                  <a:txBody>
                    <a:bodyPr/>
                    <a:lstStyle/>
                    <a:p>
                      <a:pPr algn="l" fontAlgn="t"/>
                      <a:r>
                        <a:rPr lang="en-ZA" sz="900" b="0" i="0" u="none" strike="noStrike">
                          <a:effectLst/>
                          <a:latin typeface="Arial" panose="020B0604020202020204" pitchFamily="34" charset="0"/>
                        </a:rPr>
                        <a:t>Nomaswazi Shabangu-Mndawe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12/10/2022</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11/10/2027</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1545490"/>
                  </a:ext>
                </a:extLst>
              </a:tr>
              <a:tr h="169646">
                <a:tc>
                  <a:txBody>
                    <a:bodyPr/>
                    <a:lstStyle/>
                    <a:p>
                      <a:pPr algn="l" fontAlgn="t"/>
                      <a:r>
                        <a:rPr lang="en-ZA" sz="900" b="0" i="0" u="none" strike="noStrike">
                          <a:effectLst/>
                          <a:latin typeface="Arial" panose="020B0604020202020204" pitchFamily="34" charset="0"/>
                        </a:rPr>
                        <a:t>Litheko Modisane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12/10/2022</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11/10/2027</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0909172"/>
                  </a:ext>
                </a:extLst>
              </a:tr>
              <a:tr h="169646">
                <a:tc>
                  <a:txBody>
                    <a:bodyPr/>
                    <a:lstStyle/>
                    <a:p>
                      <a:pPr algn="l" fontAlgn="t"/>
                      <a:r>
                        <a:rPr lang="en-ZA" sz="900" b="0" i="0" u="none" strike="noStrike">
                          <a:effectLst/>
                          <a:latin typeface="Arial" panose="020B0604020202020204" pitchFamily="34" charset="0"/>
                        </a:rPr>
                        <a:t>Phuti Phukubje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12/10/2022</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11/10/2027</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4894905"/>
                  </a:ext>
                </a:extLst>
              </a:tr>
              <a:tr h="339291">
                <a:tc>
                  <a:txBody>
                    <a:bodyPr/>
                    <a:lstStyle/>
                    <a:p>
                      <a:pPr algn="l" fontAlgn="t"/>
                      <a:r>
                        <a:rPr lang="en-ZA" sz="900" b="0" i="0" u="none" strike="noStrike">
                          <a:effectLst/>
                          <a:latin typeface="Arial" panose="020B0604020202020204" pitchFamily="34" charset="0"/>
                        </a:rPr>
                        <a:t>James Hlamalani Shikwambana</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12/10/2022</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11/10/2027</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65872974"/>
                  </a:ext>
                </a:extLst>
              </a:tr>
              <a:tr h="169646">
                <a:tc>
                  <a:txBody>
                    <a:bodyPr/>
                    <a:lstStyle/>
                    <a:p>
                      <a:pPr algn="l" fontAlgn="t"/>
                      <a:r>
                        <a:rPr lang="en-ZA" sz="900" b="0" i="0" u="none" strike="noStrike">
                          <a:effectLst/>
                          <a:latin typeface="Arial" panose="020B0604020202020204" pitchFamily="34" charset="0"/>
                        </a:rPr>
                        <a:t>MankoThalitha Buffel</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Member</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12/10/2022</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11/10/2027</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49061787"/>
                  </a:ext>
                </a:extLst>
              </a:tr>
              <a:tr h="169646">
                <a:tc>
                  <a:txBody>
                    <a:bodyPr/>
                    <a:lstStyle/>
                    <a:p>
                      <a:pPr algn="l" fontAlgn="t"/>
                      <a:endParaRPr lang="en-ZA" sz="900" b="1"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t"/>
                      <a:endParaRPr lang="en-ZA" sz="900" b="0" i="0" u="none" strike="noStrike">
                        <a:effectLst/>
                        <a:latin typeface="Arial" panose="020B0604020202020204" pitchFamily="34" charset="0"/>
                      </a:endParaRPr>
                    </a:p>
                  </a:txBody>
                  <a:tcPr marL="5180" marR="5180" marT="5180" marB="0">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401007999"/>
                  </a:ext>
                </a:extLst>
              </a:tr>
              <a:tr h="169646">
                <a:tc>
                  <a:txBody>
                    <a:bodyPr/>
                    <a:lstStyle/>
                    <a:p>
                      <a:pPr algn="l" fontAlgn="t"/>
                      <a:r>
                        <a:rPr lang="en-ZA" sz="900" b="1" i="0" u="none" strike="noStrike">
                          <a:effectLst/>
                          <a:latin typeface="Arial" panose="020B0604020202020204" pitchFamily="34" charset="0"/>
                        </a:rPr>
                        <a:t>Executive Director</a:t>
                      </a:r>
                    </a:p>
                  </a:txBody>
                  <a:tcPr marL="5180" marR="5180" marT="5180"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 </a:t>
                      </a:r>
                    </a:p>
                  </a:txBody>
                  <a:tcPr marL="5180" marR="5180" marT="5180"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 </a:t>
                      </a: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 </a:t>
                      </a: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solidFill>
                            <a:srgbClr val="000000"/>
                          </a:solidFill>
                          <a:effectLst/>
                          <a:latin typeface="Arial" panose="020B0604020202020204" pitchFamily="34" charset="0"/>
                        </a:rPr>
                        <a:t> </a:t>
                      </a: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 </a:t>
                      </a: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 </a:t>
                      </a:r>
                    </a:p>
                  </a:txBody>
                  <a:tcPr marL="5180" marR="5180" marT="5180" marB="0">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694524"/>
                  </a:ext>
                </a:extLst>
              </a:tr>
              <a:tr h="169646">
                <a:tc>
                  <a:txBody>
                    <a:bodyPr/>
                    <a:lstStyle/>
                    <a:p>
                      <a:pPr algn="l" fontAlgn="t"/>
                      <a:r>
                        <a:rPr lang="en-ZA" sz="900" b="0" i="0" u="none" strike="noStrike">
                          <a:effectLst/>
                          <a:latin typeface="Arial" panose="020B0604020202020204" pitchFamily="34" charset="0"/>
                        </a:rPr>
                        <a:t>Dr Mashilo Boloka</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CEO</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01/01/2023</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12/31/2028</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7719504"/>
                  </a:ext>
                </a:extLst>
              </a:tr>
              <a:tr h="169646">
                <a:tc>
                  <a:txBody>
                    <a:bodyPr/>
                    <a:lstStyle/>
                    <a:p>
                      <a:pPr algn="l" fontAlgn="t"/>
                      <a:r>
                        <a:rPr lang="en-ZA" sz="900" b="0" i="0" u="none" strike="noStrike">
                          <a:solidFill>
                            <a:srgbClr val="000000"/>
                          </a:solidFill>
                          <a:effectLst/>
                          <a:latin typeface="Arial" panose="020B0604020202020204" pitchFamily="34" charset="0"/>
                        </a:rPr>
                        <a:t>Hulisani Ramugadi</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CFO</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5 years</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08/05/2023</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05/07/2028</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a:effectLst/>
                          <a:latin typeface="Arial" panose="020B0604020202020204" pitchFamily="34" charset="0"/>
                        </a:rPr>
                        <a:t>African</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ZA" sz="900" b="0" i="0" u="none" strike="noStrike" dirty="0">
                          <a:effectLst/>
                          <a:latin typeface="Arial" panose="020B0604020202020204" pitchFamily="34" charset="0"/>
                        </a:rPr>
                        <a:t>Female</a:t>
                      </a:r>
                    </a:p>
                  </a:txBody>
                  <a:tcPr marL="5180" marR="5180" marT="518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1364976"/>
                  </a:ext>
                </a:extLst>
              </a:tr>
            </a:tbl>
          </a:graphicData>
        </a:graphic>
      </p:graphicFrame>
    </p:spTree>
    <p:extLst>
      <p:ext uri="{BB962C8B-B14F-4D97-AF65-F5344CB8AC3E}">
        <p14:creationId xmlns:p14="http://schemas.microsoft.com/office/powerpoint/2010/main" val="7592112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Government Communication and Information System (GCIS)</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1117600"/>
            <a:ext cx="9114692" cy="4795520"/>
          </a:xfrm>
        </p:spPr>
        <p:txBody>
          <a:bodyPr>
            <a:normAutofit/>
          </a:bodyPr>
          <a:lstStyle/>
          <a:p>
            <a:pPr algn="just">
              <a:lnSpc>
                <a:spcPct val="150000"/>
              </a:lnSpc>
              <a:spcAft>
                <a:spcPts val="600"/>
              </a:spcAft>
              <a:tabLst>
                <a:tab pos="228600" algn="l"/>
              </a:tabLst>
            </a:pPr>
            <a:r>
              <a:rPr lang="en-ZA" sz="1800" dirty="0">
                <a:effectLst/>
                <a:latin typeface="Arial" panose="020B0604020202020204" pitchFamily="34" charset="0"/>
                <a:ea typeface="Calibri" panose="020F0502020204030204" pitchFamily="34" charset="0"/>
                <a:cs typeface="Times New Roman" panose="02020603050405020304" pitchFamily="18" charset="0"/>
              </a:rPr>
              <a:t>The GCIS was formally established in terms of section 239 of the Constitution of the Republic of South Africa of 1996 and as a strategic unit in The Presidency in terms of section 7 of the Public Service Act, 1994 (Act 103 of 1994). </a:t>
            </a:r>
          </a:p>
          <a:p>
            <a:pPr algn="just">
              <a:lnSpc>
                <a:spcPct val="150000"/>
              </a:lnSpc>
              <a:spcAft>
                <a:spcPts val="600"/>
              </a:spcAft>
              <a:tabLst>
                <a:tab pos="228600" algn="l"/>
              </a:tabLst>
            </a:pPr>
            <a:r>
              <a:rPr lang="en-ZA" sz="1800" dirty="0">
                <a:effectLst/>
                <a:latin typeface="Arial" panose="020B0604020202020204" pitchFamily="34" charset="0"/>
                <a:ea typeface="Calibri" panose="020F0502020204030204" pitchFamily="34" charset="0"/>
                <a:cs typeface="Times New Roman" panose="02020603050405020304" pitchFamily="18" charset="0"/>
              </a:rPr>
              <a:t>Furthermore, GCIS’s mandate is derived from section 195(g) of the Constitution of South Africa (1996), which stipulates that the public should be provided with information that is timely, accurate and accessible. This is in support of the constitutional principles of freedom of expression, and transparency and openness of government.</a:t>
            </a:r>
          </a:p>
          <a:p>
            <a:pPr marL="0" indent="0" algn="just">
              <a:lnSpc>
                <a:spcPts val="1400"/>
              </a:lnSpc>
              <a:spcAft>
                <a:spcPts val="600"/>
              </a:spcAft>
              <a:buNone/>
              <a:tabLst>
                <a:tab pos="228600" algn="l"/>
              </a:tabLst>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3654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US" sz="2400" dirty="0">
                <a:solidFill>
                  <a:schemeClr val="accent6"/>
                </a:solidFill>
                <a:ea typeface="Calibri" panose="020F0502020204030204" pitchFamily="34" charset="0"/>
              </a:rPr>
              <a:t>E</a:t>
            </a:r>
            <a:r>
              <a:rPr lang="en-ZA" sz="2400" dirty="0">
                <a:solidFill>
                  <a:schemeClr val="accent6"/>
                </a:solidFill>
                <a:ea typeface="Calibri" panose="020F0502020204030204" pitchFamily="34" charset="0"/>
              </a:rPr>
              <a:t>ntities within GCIS</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5962860"/>
          </a:xfrm>
        </p:spPr>
        <p:txBody>
          <a:bodyPr>
            <a:normAutofit fontScale="85000" lnSpcReduction="20000"/>
          </a:bodyPr>
          <a:lstStyle/>
          <a:p>
            <a:pPr marL="0" indent="0" algn="just">
              <a:lnSpc>
                <a:spcPts val="1400"/>
              </a:lnSpc>
              <a:spcAft>
                <a:spcPts val="600"/>
              </a:spcAft>
              <a:buNone/>
              <a:tabLst>
                <a:tab pos="228600" algn="l"/>
              </a:tabLst>
            </a:pPr>
            <a:endParaRPr lang="en-US" sz="2400" b="1"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ts val="1400"/>
              </a:lnSpc>
              <a:spcAft>
                <a:spcPts val="600"/>
              </a:spcAft>
              <a:buNone/>
              <a:tabLst>
                <a:tab pos="228600" algn="l"/>
              </a:tabLst>
            </a:pPr>
            <a:r>
              <a:rPr lang="en-ZA" sz="1800" b="1" dirty="0">
                <a:effectLst/>
                <a:latin typeface="Arial" panose="020B0604020202020204" pitchFamily="34" charset="0"/>
                <a:ea typeface="Calibri" panose="020F0502020204030204" pitchFamily="34" charset="0"/>
                <a:cs typeface="Arial" panose="020B0604020202020204" pitchFamily="34" charset="0"/>
              </a:rPr>
              <a:t>Media Development and Diversity Agency (MDDA)</a:t>
            </a:r>
            <a:endParaRPr lang="en-ZA" sz="1800" b="1"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60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cs typeface="Arial" panose="020B0604020202020204" pitchFamily="34" charset="0"/>
              </a:rPr>
              <a:t>Create an enabling environment for media development and diversity which reflects the needs and aspirations of all South Africans.</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60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cs typeface="Arial" panose="020B0604020202020204" pitchFamily="34" charset="0"/>
              </a:rPr>
              <a:t>Redress exclusion and marginalization of disadvantaged communities and persons from access to the media and the media industry.</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600"/>
              </a:spcAft>
              <a:buFont typeface="Symbol" panose="05050102010706020507" pitchFamily="18" charset="2"/>
              <a:buChar char=""/>
            </a:pPr>
            <a:r>
              <a:rPr lang="en-US" sz="1800" dirty="0">
                <a:effectLst/>
                <a:latin typeface="Arial" panose="020B0604020202020204" pitchFamily="34" charset="0"/>
                <a:ea typeface="Calibri" panose="020F0502020204030204" pitchFamily="34" charset="0"/>
                <a:cs typeface="Arial" panose="020B0604020202020204" pitchFamily="34" charset="0"/>
              </a:rPr>
              <a:t>Promote media development and diversity by providing support, primarily to community and small commercial media projects.</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600"/>
              </a:spcAft>
              <a:buFont typeface="Symbol" panose="05050102010706020507" pitchFamily="18" charset="2"/>
              <a:buChar char=""/>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The Agency is established to promote development and diversity in the South African media, consistent with the right to freedom of expression as enshrined in Section 16 (1) of the Constitution Act 108 of 1996.</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600"/>
              </a:spcAft>
              <a:buFont typeface="Symbol" panose="05050102010706020507" pitchFamily="18" charset="2"/>
              <a:buChar char=""/>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Our approach to grant funding in pursuit of the Agency mandate.</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600"/>
              </a:spcAft>
              <a:buFont typeface="Symbol" panose="05050102010706020507" pitchFamily="18" charset="2"/>
              <a:buChar char=""/>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Grant funding - provision of subsidies to individual media projects and to create an enabling environment for the development of diverse media.</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600"/>
              </a:spcAft>
              <a:buFont typeface="Symbol" panose="05050102010706020507" pitchFamily="18" charset="2"/>
              <a:buChar char=""/>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Leveraging resources and support through technical assistance.</a:t>
            </a:r>
          </a:p>
          <a:p>
            <a:pPr marL="342900" lvl="0" indent="-342900" algn="just">
              <a:lnSpc>
                <a:spcPct val="115000"/>
              </a:lnSpc>
              <a:spcAft>
                <a:spcPts val="600"/>
              </a:spcAft>
              <a:buFont typeface="Symbol" panose="05050102010706020507" pitchFamily="18" charset="2"/>
              <a:buChar char=""/>
              <a:tabLst>
                <a:tab pos="228600" algn="l"/>
              </a:tabLst>
            </a:pPr>
            <a:r>
              <a:rPr lang="en-US" sz="1800" dirty="0">
                <a:effectLst/>
                <a:latin typeface="Arial" panose="020B0604020202020204" pitchFamily="34" charset="0"/>
                <a:ea typeface="Calibri" panose="020F0502020204030204" pitchFamily="34" charset="0"/>
                <a:cs typeface="Arial" panose="020B0604020202020204" pitchFamily="34" charset="0"/>
              </a:rPr>
              <a:t>Conducting and funding research.</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r>
              <a:rPr lang="en-US" sz="1800" dirty="0">
                <a:effectLst/>
                <a:latin typeface="Arial" panose="020B0604020202020204" pitchFamily="34" charset="0"/>
                <a:ea typeface="Calibri" panose="020F0502020204030204" pitchFamily="34" charset="0"/>
              </a:rPr>
              <a:t>Facilitating capacity building.</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ts val="1400"/>
              </a:lnSpc>
              <a:spcAft>
                <a:spcPts val="600"/>
              </a:spcAft>
              <a:buNone/>
              <a:tabLst>
                <a:tab pos="228600" algn="l"/>
              </a:tabLst>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2602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Stakeholders within the Sector</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5962860"/>
          </a:xfrm>
        </p:spPr>
        <p:txBody>
          <a:bodyPr>
            <a:normAutofit fontScale="40000" lnSpcReduction="20000"/>
          </a:bodyPr>
          <a:lstStyle/>
          <a:p>
            <a:pPr algn="just">
              <a:lnSpc>
                <a:spcPct val="150000"/>
              </a:lnSpc>
            </a:pPr>
            <a:r>
              <a:rPr lang="en-ZA" sz="2500" dirty="0">
                <a:effectLst/>
                <a:latin typeface="Arial" panose="020B0604020202020204" pitchFamily="34" charset="0"/>
                <a:ea typeface="Calibri" panose="020F0502020204030204" pitchFamily="34" charset="0"/>
                <a:cs typeface="Times New Roman" panose="02020603050405020304" pitchFamily="18" charset="0"/>
              </a:rPr>
              <a:t>Vodacom</a:t>
            </a: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MTN</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Cell C </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Telkom</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Research ICT Africa</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Council for Scientific and Industrial Research</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Independent Communications Authority of South Africa (Wireless Open Access Network (WOAN) Forum </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National ICT SMME Chamber</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National Association of Broadcasters</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National Community Radio Forum </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Business Unity South Africa (BUSA)</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South African Communications Forum (SACF) </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SOS Coalition</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Media Monitoring Africa (MMA)</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WITS University</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Meta Inc</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285750" indent="-285750" algn="just">
              <a:lnSpc>
                <a:spcPct val="150000"/>
              </a:lnSpc>
              <a:spcAft>
                <a:spcPts val="600"/>
              </a:spcAft>
              <a:buFont typeface="Symbol" panose="05050102010706020507" pitchFamily="18" charset="2"/>
              <a:buChar char=""/>
            </a:pPr>
            <a:r>
              <a:rPr lang="en-ZA" sz="2500" dirty="0">
                <a:effectLst/>
                <a:latin typeface="Arial" panose="020B0604020202020204" pitchFamily="34" charset="0"/>
                <a:ea typeface="Calibri" panose="020F0502020204030204" pitchFamily="34" charset="0"/>
                <a:cs typeface="Arial" panose="020B0604020202020204" pitchFamily="34" charset="0"/>
              </a:rPr>
              <a:t>Google Inc</a:t>
            </a:r>
            <a:endParaRPr lang="en-ZA" sz="25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ts val="1400"/>
              </a:lnSpc>
              <a:spcAft>
                <a:spcPts val="600"/>
              </a:spcAft>
              <a:buNone/>
              <a:tabLst>
                <a:tab pos="228600" algn="l"/>
              </a:tabLst>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1834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Briefings and/or public hearings </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4003039"/>
          </a:xfrm>
        </p:spPr>
        <p:txBody>
          <a:bodyPr>
            <a:normAutofit/>
          </a:bodyPr>
          <a:lstStyle/>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The </a:t>
            </a:r>
            <a:r>
              <a:rPr lang="en-ZA" sz="1800" b="1" dirty="0">
                <a:effectLst/>
                <a:latin typeface="Arial" panose="020B0604020202020204" pitchFamily="34" charset="0"/>
                <a:ea typeface="Calibri" panose="020F0502020204030204" pitchFamily="34" charset="0"/>
                <a:cs typeface="Times New Roman" panose="02020603050405020304" pitchFamily="18" charset="0"/>
              </a:rPr>
              <a:t>South Postbank Amendment Bill </a:t>
            </a:r>
            <a:r>
              <a:rPr lang="en-ZA" sz="1800" dirty="0">
                <a:effectLst/>
                <a:latin typeface="Arial" panose="020B0604020202020204" pitchFamily="34" charset="0"/>
                <a:ea typeface="Calibri" panose="020F0502020204030204" pitchFamily="34" charset="0"/>
                <a:cs typeface="Times New Roman" panose="02020603050405020304" pitchFamily="18" charset="0"/>
              </a:rPr>
              <a:t>was considered and processed by the Committee. </a:t>
            </a:r>
          </a:p>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T</a:t>
            </a:r>
            <a:r>
              <a:rPr lang="en-GB" sz="1800" dirty="0">
                <a:effectLst/>
                <a:latin typeface="Arial" panose="020B0604020202020204" pitchFamily="34" charset="0"/>
                <a:ea typeface="Calibri" panose="020F0502020204030204" pitchFamily="34" charset="0"/>
                <a:cs typeface="Times New Roman" panose="02020603050405020304" pitchFamily="18" charset="0"/>
              </a:rPr>
              <a:t>he Committee held public hearings on the Bill on 25 October 2022.</a:t>
            </a:r>
            <a:endParaRPr lang="en-ZA" sz="1800" dirty="0">
              <a:ea typeface="Calibri" panose="020F0502020204030204" pitchFamily="34" charset="0"/>
              <a:cs typeface="Times New Roman" panose="02020603050405020304" pitchFamily="18" charset="0"/>
            </a:endParaRPr>
          </a:p>
          <a:p>
            <a:pPr algn="just">
              <a:lnSpc>
                <a:spcPct val="150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Organisations such as the Financial Sector Conduct Authority (FSCA), Banking Association of South Africa (BASA), Congress of South African Trade Unions (COSATU), Ombudsman for Banking Services (OBS) and Right2Know made oral submissions. </a:t>
            </a:r>
          </a:p>
          <a:p>
            <a:pPr algn="just">
              <a:lnSpc>
                <a:spcPct val="150000"/>
              </a:lnSpc>
            </a:pPr>
            <a:r>
              <a:rPr lang="en-GB" sz="1800" dirty="0">
                <a:effectLst/>
                <a:latin typeface="Arial" panose="020B0604020202020204" pitchFamily="34" charset="0"/>
                <a:ea typeface="Calibri" panose="020F0502020204030204" pitchFamily="34" charset="0"/>
                <a:cs typeface="Times New Roman" panose="02020603050405020304" pitchFamily="18" charset="0"/>
              </a:rPr>
              <a:t>The Bill was enacted into law on 16 February 2024.</a:t>
            </a:r>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63681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Briefings and/or public hearings </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5962860"/>
          </a:xfrm>
        </p:spPr>
        <p:txBody>
          <a:bodyPr>
            <a:normAutofit lnSpcReduction="10000"/>
          </a:bodyPr>
          <a:lstStyle/>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The </a:t>
            </a:r>
            <a:r>
              <a:rPr lang="en-ZA" sz="1800" dirty="0">
                <a:effectLst/>
                <a:latin typeface="Arial" panose="020B0604020202020204" pitchFamily="34" charset="0"/>
                <a:ea typeface="Calibri" panose="020F0502020204030204" pitchFamily="34" charset="0"/>
              </a:rPr>
              <a:t>South African Post Office  Amendment Bill </a:t>
            </a:r>
            <a:r>
              <a:rPr lang="en-ZA" sz="1800" dirty="0">
                <a:effectLst/>
                <a:latin typeface="Arial" panose="020B0604020202020204" pitchFamily="34" charset="0"/>
                <a:ea typeface="Calibri" panose="020F0502020204030204" pitchFamily="34" charset="0"/>
                <a:cs typeface="Times New Roman" panose="02020603050405020304" pitchFamily="18" charset="0"/>
              </a:rPr>
              <a:t>was considered and processed by the Committee. </a:t>
            </a:r>
          </a:p>
          <a:p>
            <a:pPr algn="just">
              <a:lnSpc>
                <a:spcPct val="150000"/>
              </a:lnSpc>
              <a:spcAft>
                <a:spcPts val="600"/>
              </a:spcAft>
            </a:pPr>
            <a:r>
              <a:rPr lang="en-ZA" sz="1800" dirty="0">
                <a:effectLst/>
                <a:latin typeface="Arial" panose="020B0604020202020204" pitchFamily="34" charset="0"/>
                <a:ea typeface="Calibri" panose="020F0502020204030204" pitchFamily="34" charset="0"/>
                <a:cs typeface="Arial" panose="020B0604020202020204" pitchFamily="34" charset="0"/>
              </a:rPr>
              <a:t>The public hearings focused on the SAPO Amendment Bill and were held in </a:t>
            </a:r>
            <a:r>
              <a:rPr lang="en-GB" sz="1800" spc="30" dirty="0">
                <a:effectLst/>
                <a:latin typeface="Arial" panose="020B0604020202020204" pitchFamily="34" charset="0"/>
                <a:ea typeface="Times New Roman" panose="02020603050405020304" pitchFamily="18" charset="0"/>
                <a:cs typeface="Arial" panose="020B0604020202020204" pitchFamily="34" charset="0"/>
              </a:rPr>
              <a:t>four (4) Provinces as follows:</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fontAlgn="base">
              <a:lnSpc>
                <a:spcPct val="150000"/>
              </a:lnSpc>
              <a:spcAft>
                <a:spcPts val="600"/>
              </a:spcAft>
              <a:buSzPts val="1100"/>
              <a:buFont typeface="+mj-lt"/>
              <a:buAutoNum type="alphaLcParenBoth"/>
            </a:pPr>
            <a:r>
              <a:rPr lang="en-GB" sz="1800" spc="30" dirty="0">
                <a:effectLst/>
                <a:latin typeface="Arial" panose="020B0604020202020204" pitchFamily="34" charset="0"/>
                <a:ea typeface="Times New Roman" panose="02020603050405020304" pitchFamily="18" charset="0"/>
                <a:cs typeface="Arial" panose="020B0604020202020204" pitchFamily="34" charset="0"/>
              </a:rPr>
              <a:t>Western Cape Province, Saturday, 9 September 2023, in the Cape Winelands District Municipality </a:t>
            </a:r>
            <a:r>
              <a:rPr lang="en-GB" sz="1800" spc="30" dirty="0" err="1">
                <a:effectLst/>
                <a:latin typeface="Arial" panose="020B0604020202020204" pitchFamily="34" charset="0"/>
                <a:ea typeface="Times New Roman" panose="02020603050405020304" pitchFamily="18" charset="0"/>
                <a:cs typeface="Arial" panose="020B0604020202020204" pitchFamily="34" charset="0"/>
              </a:rPr>
              <a:t>Drankenstein</a:t>
            </a:r>
            <a:r>
              <a:rPr lang="en-GB" sz="1800" spc="30" dirty="0">
                <a:effectLst/>
                <a:latin typeface="Arial" panose="020B0604020202020204" pitchFamily="34" charset="0"/>
                <a:ea typeface="Times New Roman" panose="02020603050405020304" pitchFamily="18" charset="0"/>
                <a:cs typeface="Arial" panose="020B0604020202020204" pitchFamily="34" charset="0"/>
              </a:rPr>
              <a:t> Local Municipality - Paarl (Simondium Hall);</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fontAlgn="base">
              <a:lnSpc>
                <a:spcPct val="150000"/>
              </a:lnSpc>
              <a:spcAft>
                <a:spcPts val="600"/>
              </a:spcAft>
              <a:buSzPts val="1100"/>
              <a:buFont typeface="+mj-lt"/>
              <a:buAutoNum type="alphaLcParenBoth"/>
            </a:pPr>
            <a:r>
              <a:rPr lang="en-GB" sz="1800" spc="30" dirty="0">
                <a:effectLst/>
                <a:latin typeface="Arial" panose="020B0604020202020204" pitchFamily="34" charset="0"/>
                <a:ea typeface="Times New Roman" panose="02020603050405020304" pitchFamily="18" charset="0"/>
                <a:cs typeface="Arial" panose="020B0604020202020204" pitchFamily="34" charset="0"/>
              </a:rPr>
              <a:t>Eastern Cape Province, Friday, 15 September 2023, </a:t>
            </a:r>
            <a:r>
              <a:rPr lang="en-GB" sz="1800" spc="30" dirty="0" err="1">
                <a:effectLst/>
                <a:latin typeface="Arial" panose="020B0604020202020204" pitchFamily="34" charset="0"/>
                <a:ea typeface="Times New Roman" panose="02020603050405020304" pitchFamily="18" charset="0"/>
                <a:cs typeface="Arial" panose="020B0604020202020204" pitchFamily="34" charset="0"/>
              </a:rPr>
              <a:t>Amathole</a:t>
            </a:r>
            <a:r>
              <a:rPr lang="en-GB" sz="1800" spc="30" dirty="0">
                <a:effectLst/>
                <a:latin typeface="Arial" panose="020B0604020202020204" pitchFamily="34" charset="0"/>
                <a:ea typeface="Times New Roman" panose="02020603050405020304" pitchFamily="18" charset="0"/>
                <a:cs typeface="Arial" panose="020B0604020202020204" pitchFamily="34" charset="0"/>
              </a:rPr>
              <a:t> District Municipality </a:t>
            </a:r>
            <a:r>
              <a:rPr lang="en-GB" sz="1800" spc="30" dirty="0" err="1">
                <a:effectLst/>
                <a:latin typeface="Arial" panose="020B0604020202020204" pitchFamily="34" charset="0"/>
                <a:ea typeface="Times New Roman" panose="02020603050405020304" pitchFamily="18" charset="0"/>
                <a:cs typeface="Arial" panose="020B0604020202020204" pitchFamily="34" charset="0"/>
              </a:rPr>
              <a:t>Mbhashe</a:t>
            </a:r>
            <a:r>
              <a:rPr lang="en-GB" sz="1800" spc="30" dirty="0">
                <a:effectLst/>
                <a:latin typeface="Arial" panose="020B0604020202020204" pitchFamily="34" charset="0"/>
                <a:ea typeface="Times New Roman" panose="02020603050405020304" pitchFamily="18" charset="0"/>
                <a:cs typeface="Arial" panose="020B0604020202020204" pitchFamily="34" charset="0"/>
              </a:rPr>
              <a:t> Local Municipality – Idutywa;</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fontAlgn="base">
              <a:lnSpc>
                <a:spcPct val="150000"/>
              </a:lnSpc>
              <a:spcAft>
                <a:spcPts val="600"/>
              </a:spcAft>
              <a:buSzPts val="1100"/>
              <a:buFont typeface="+mj-lt"/>
              <a:buAutoNum type="alphaLcParenBoth"/>
            </a:pPr>
            <a:r>
              <a:rPr lang="en-GB" sz="1800" spc="30" dirty="0">
                <a:effectLst/>
                <a:latin typeface="Arial" panose="020B0604020202020204" pitchFamily="34" charset="0"/>
                <a:ea typeface="Times New Roman" panose="02020603050405020304" pitchFamily="18" charset="0"/>
                <a:cs typeface="Arial" panose="020B0604020202020204" pitchFamily="34" charset="0"/>
              </a:rPr>
              <a:t>Limpopo Province, Tuesday, 19 September 2023, Vhembe District Municipality, Thulamela Local Municipality – Thohoyandou; and</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800100" lvl="1" indent="-342900" fontAlgn="base">
              <a:lnSpc>
                <a:spcPct val="150000"/>
              </a:lnSpc>
              <a:spcAft>
                <a:spcPts val="600"/>
              </a:spcAft>
              <a:buSzPts val="1100"/>
              <a:buFont typeface="+mj-lt"/>
              <a:buAutoNum type="alphaLcParenBoth"/>
            </a:pPr>
            <a:r>
              <a:rPr lang="en-GB" sz="1800" spc="30" dirty="0"/>
              <a:t>Gauteng Province, Wednesday, 20 September 2023, City of Ekurhuleni, Tembisa.</a:t>
            </a:r>
            <a:endParaRPr lang="en-ZA" sz="1800" spc="30" dirty="0"/>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59966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US" sz="2400" dirty="0">
                <a:solidFill>
                  <a:schemeClr val="accent6"/>
                </a:solidFill>
                <a:ea typeface="Calibri" panose="020F0502020204030204" pitchFamily="34" charset="0"/>
                <a:cs typeface="Times New Roman" panose="02020603050405020304" pitchFamily="18" charset="0"/>
              </a:rPr>
              <a:t>Legislation</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5962860"/>
          </a:xfrm>
        </p:spPr>
        <p:txBody>
          <a:bodyPr>
            <a:normAutofit/>
          </a:bodyPr>
          <a:lstStyle/>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9EDF8EF8-9AF2-B9DD-402D-B6D180833537}"/>
              </a:ext>
            </a:extLst>
          </p:cNvPr>
          <p:cNvGraphicFramePr>
            <a:graphicFrameLocks noGrp="1"/>
          </p:cNvGraphicFramePr>
          <p:nvPr>
            <p:extLst>
              <p:ext uri="{D42A27DB-BD31-4B8C-83A1-F6EECF244321}">
                <p14:modId xmlns:p14="http://schemas.microsoft.com/office/powerpoint/2010/main" val="3744209551"/>
              </p:ext>
            </p:extLst>
          </p:nvPr>
        </p:nvGraphicFramePr>
        <p:xfrm>
          <a:off x="586548" y="792481"/>
          <a:ext cx="9725853" cy="5587999"/>
        </p:xfrm>
        <a:graphic>
          <a:graphicData uri="http://schemas.openxmlformats.org/drawingml/2006/table">
            <a:tbl>
              <a:tblPr firstRow="1" bandRow="1">
                <a:tableStyleId>{5C22544A-7EE6-4342-B048-85BDC9FD1C3A}</a:tableStyleId>
              </a:tblPr>
              <a:tblGrid>
                <a:gridCol w="872060">
                  <a:extLst>
                    <a:ext uri="{9D8B030D-6E8A-4147-A177-3AD203B41FA5}">
                      <a16:colId xmlns:a16="http://schemas.microsoft.com/office/drawing/2014/main" val="245424474"/>
                    </a:ext>
                  </a:extLst>
                </a:gridCol>
                <a:gridCol w="2020747">
                  <a:extLst>
                    <a:ext uri="{9D8B030D-6E8A-4147-A177-3AD203B41FA5}">
                      <a16:colId xmlns:a16="http://schemas.microsoft.com/office/drawing/2014/main" val="213702124"/>
                    </a:ext>
                  </a:extLst>
                </a:gridCol>
                <a:gridCol w="1314572">
                  <a:extLst>
                    <a:ext uri="{9D8B030D-6E8A-4147-A177-3AD203B41FA5}">
                      <a16:colId xmlns:a16="http://schemas.microsoft.com/office/drawing/2014/main" val="1691473806"/>
                    </a:ext>
                  </a:extLst>
                </a:gridCol>
                <a:gridCol w="5518474">
                  <a:extLst>
                    <a:ext uri="{9D8B030D-6E8A-4147-A177-3AD203B41FA5}">
                      <a16:colId xmlns:a16="http://schemas.microsoft.com/office/drawing/2014/main" val="4005780669"/>
                    </a:ext>
                  </a:extLst>
                </a:gridCol>
              </a:tblGrid>
              <a:tr h="1148553">
                <a:tc>
                  <a:txBody>
                    <a:bodyPr/>
                    <a:lstStyle/>
                    <a:p>
                      <a:pPr algn="ctr"/>
                      <a:r>
                        <a:rPr lang="en-US" sz="2400" dirty="0"/>
                        <a:t>Year</a:t>
                      </a:r>
                      <a:endParaRPr lang="en-ZA" sz="2400" dirty="0"/>
                    </a:p>
                  </a:txBody>
                  <a:tcPr/>
                </a:tc>
                <a:tc>
                  <a:txBody>
                    <a:bodyPr/>
                    <a:lstStyle/>
                    <a:p>
                      <a:pPr algn="ctr"/>
                      <a:r>
                        <a:rPr lang="en-US" sz="2400" dirty="0"/>
                        <a:t>Area</a:t>
                      </a:r>
                      <a:endParaRPr lang="en-ZA" sz="2400" dirty="0"/>
                    </a:p>
                  </a:txBody>
                  <a:tcPr/>
                </a:tc>
                <a:tc>
                  <a:txBody>
                    <a:bodyPr/>
                    <a:lstStyle/>
                    <a:p>
                      <a:pPr algn="ctr"/>
                      <a:r>
                        <a:rPr lang="en-US" sz="2400" dirty="0"/>
                        <a:t>Tagging</a:t>
                      </a:r>
                      <a:endParaRPr lang="en-ZA" sz="2400" dirty="0"/>
                    </a:p>
                  </a:txBody>
                  <a:tcPr/>
                </a:tc>
                <a:tc>
                  <a:txBody>
                    <a:bodyPr/>
                    <a:lstStyle/>
                    <a:p>
                      <a:pPr algn="ctr"/>
                      <a:r>
                        <a:rPr lang="en-US" sz="2400" dirty="0"/>
                        <a:t>Objectives</a:t>
                      </a:r>
                      <a:endParaRPr lang="en-ZA" sz="2400" dirty="0"/>
                    </a:p>
                  </a:txBody>
                  <a:tcPr/>
                </a:tc>
                <a:extLst>
                  <a:ext uri="{0D108BD9-81ED-4DB2-BD59-A6C34878D82A}">
                    <a16:rowId xmlns:a16="http://schemas.microsoft.com/office/drawing/2014/main" val="2899561592"/>
                  </a:ext>
                </a:extLst>
              </a:tr>
              <a:tr h="4439446">
                <a:tc>
                  <a:txBody>
                    <a:bodyPr/>
                    <a:lstStyle/>
                    <a:p>
                      <a:r>
                        <a:rPr lang="en-US" sz="2000" dirty="0"/>
                        <a:t>2023</a:t>
                      </a:r>
                      <a:endParaRPr lang="en-ZA" sz="2000" dirty="0"/>
                    </a:p>
                  </a:txBody>
                  <a:tcPr/>
                </a:tc>
                <a:tc>
                  <a:txBody>
                    <a:bodyPr/>
                    <a:lstStyle/>
                    <a:p>
                      <a:r>
                        <a:rPr lang="en-GB" sz="2000" kern="1200" dirty="0">
                          <a:solidFill>
                            <a:schemeClr val="dk1"/>
                          </a:solidFill>
                          <a:effectLst/>
                          <a:latin typeface="+mn-lt"/>
                          <a:ea typeface="+mn-ea"/>
                          <a:cs typeface="+mn-cs"/>
                        </a:rPr>
                        <a:t>South African Postbank Amendment Bill</a:t>
                      </a:r>
                      <a:endParaRPr lang="en-ZA" sz="2000" kern="1200" dirty="0">
                        <a:solidFill>
                          <a:schemeClr val="dk1"/>
                        </a:solidFill>
                        <a:effectLst/>
                        <a:latin typeface="+mn-lt"/>
                        <a:ea typeface="+mn-ea"/>
                        <a:cs typeface="+mn-cs"/>
                      </a:endParaRPr>
                    </a:p>
                    <a:p>
                      <a:r>
                        <a:rPr lang="en-GB" sz="2000" kern="1200" dirty="0">
                          <a:solidFill>
                            <a:schemeClr val="dk1"/>
                          </a:solidFill>
                          <a:effectLst/>
                          <a:latin typeface="+mn-lt"/>
                          <a:ea typeface="+mn-ea"/>
                          <a:cs typeface="+mn-cs"/>
                        </a:rPr>
                        <a:t>[B 12B– 2022]</a:t>
                      </a:r>
                      <a:endParaRPr lang="en-ZA" sz="2000" kern="1200" dirty="0">
                        <a:solidFill>
                          <a:schemeClr val="dk1"/>
                        </a:solidFill>
                        <a:effectLst/>
                        <a:latin typeface="+mn-lt"/>
                        <a:ea typeface="+mn-ea"/>
                        <a:cs typeface="+mn-cs"/>
                      </a:endParaRPr>
                    </a:p>
                    <a:p>
                      <a:r>
                        <a:rPr lang="en-GB" sz="2000" kern="1200" dirty="0">
                          <a:solidFill>
                            <a:schemeClr val="dk1"/>
                          </a:solidFill>
                          <a:effectLst/>
                          <a:latin typeface="+mn-lt"/>
                          <a:ea typeface="+mn-ea"/>
                          <a:cs typeface="+mn-cs"/>
                        </a:rPr>
                        <a:t>Referred on 17 May 2022.</a:t>
                      </a:r>
                      <a:endParaRPr lang="en-ZA" sz="2000" kern="1200" dirty="0">
                        <a:solidFill>
                          <a:schemeClr val="dk1"/>
                        </a:solidFill>
                        <a:effectLst/>
                        <a:latin typeface="+mn-lt"/>
                        <a:ea typeface="+mn-ea"/>
                        <a:cs typeface="+mn-cs"/>
                      </a:endParaRPr>
                    </a:p>
                  </a:txBody>
                  <a:tcPr/>
                </a:tc>
                <a:tc>
                  <a:txBody>
                    <a:bodyPr/>
                    <a:lstStyle/>
                    <a:p>
                      <a:r>
                        <a:rPr lang="en-US" sz="2000" dirty="0"/>
                        <a:t>75</a:t>
                      </a:r>
                      <a:endParaRPr lang="en-ZA" sz="2000" dirty="0"/>
                    </a:p>
                  </a:txBody>
                  <a:tcPr/>
                </a:tc>
                <a:tc>
                  <a:txBody>
                    <a:bodyPr/>
                    <a:lstStyle/>
                    <a:p>
                      <a:pPr algn="just"/>
                      <a:r>
                        <a:rPr lang="en-GB" sz="2000" kern="1200" dirty="0">
                          <a:solidFill>
                            <a:schemeClr val="dk1"/>
                          </a:solidFill>
                          <a:effectLst/>
                          <a:latin typeface="+mn-lt"/>
                          <a:ea typeface="+mn-ea"/>
                          <a:cs typeface="+mn-cs"/>
                        </a:rPr>
                        <a:t>The Bill seeks t</a:t>
                      </a:r>
                      <a:r>
                        <a:rPr lang="en-US" sz="2000" kern="1200" dirty="0">
                          <a:solidFill>
                            <a:schemeClr val="dk1"/>
                          </a:solidFill>
                          <a:effectLst/>
                          <a:latin typeface="+mn-lt"/>
                          <a:ea typeface="+mn-ea"/>
                          <a:cs typeface="+mn-cs"/>
                        </a:rPr>
                        <a:t>o amend the South African Postbank Limited Act, 2010, to amend and insert certain definitions; to further amend the objects of the Act; to facilitate the transfer in shareholding from the South African Post Office SOC Limited to the Government and the creation of a bank controlling company for ‘‘The Postbank SOC Limited’’ in terms of the Banks Act, 1990; which will provide for the appointment of the chief executive officer and the chief financial officer, and provide for matters connected in addition to that</a:t>
                      </a:r>
                      <a:r>
                        <a:rPr lang="en-GB" sz="2000" kern="1200" dirty="0">
                          <a:solidFill>
                            <a:schemeClr val="dk1"/>
                          </a:solidFill>
                          <a:effectLst/>
                          <a:latin typeface="+mn-lt"/>
                          <a:ea typeface="+mn-ea"/>
                          <a:cs typeface="+mn-cs"/>
                        </a:rPr>
                        <a:t>. Bill was enacted 16 February 2024.</a:t>
                      </a:r>
                      <a:endParaRPr lang="en-ZA" sz="2000" dirty="0"/>
                    </a:p>
                  </a:txBody>
                  <a:tcPr/>
                </a:tc>
                <a:extLst>
                  <a:ext uri="{0D108BD9-81ED-4DB2-BD59-A6C34878D82A}">
                    <a16:rowId xmlns:a16="http://schemas.microsoft.com/office/drawing/2014/main" val="2315539876"/>
                  </a:ext>
                </a:extLst>
              </a:tr>
            </a:tbl>
          </a:graphicData>
        </a:graphic>
      </p:graphicFrame>
    </p:spTree>
    <p:extLst>
      <p:ext uri="{BB962C8B-B14F-4D97-AF65-F5344CB8AC3E}">
        <p14:creationId xmlns:p14="http://schemas.microsoft.com/office/powerpoint/2010/main" val="25163515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US" sz="2400" dirty="0">
                <a:solidFill>
                  <a:schemeClr val="accent6"/>
                </a:solidFill>
                <a:ea typeface="Calibri" panose="020F0502020204030204" pitchFamily="34" charset="0"/>
                <a:cs typeface="Times New Roman" panose="02020603050405020304" pitchFamily="18" charset="0"/>
              </a:rPr>
              <a:t>Legislation</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5962860"/>
          </a:xfrm>
        </p:spPr>
        <p:txBody>
          <a:bodyPr>
            <a:normAutofit/>
          </a:bodyPr>
          <a:lstStyle/>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9EDF8EF8-9AF2-B9DD-402D-B6D180833537}"/>
              </a:ext>
            </a:extLst>
          </p:cNvPr>
          <p:cNvGraphicFramePr>
            <a:graphicFrameLocks noGrp="1"/>
          </p:cNvGraphicFramePr>
          <p:nvPr>
            <p:extLst>
              <p:ext uri="{D42A27DB-BD31-4B8C-83A1-F6EECF244321}">
                <p14:modId xmlns:p14="http://schemas.microsoft.com/office/powerpoint/2010/main" val="3883661184"/>
              </p:ext>
            </p:extLst>
          </p:nvPr>
        </p:nvGraphicFramePr>
        <p:xfrm>
          <a:off x="586548" y="792481"/>
          <a:ext cx="9725853" cy="5821679"/>
        </p:xfrm>
        <a:graphic>
          <a:graphicData uri="http://schemas.openxmlformats.org/drawingml/2006/table">
            <a:tbl>
              <a:tblPr firstRow="1" bandRow="1">
                <a:tableStyleId>{5C22544A-7EE6-4342-B048-85BDC9FD1C3A}</a:tableStyleId>
              </a:tblPr>
              <a:tblGrid>
                <a:gridCol w="872060">
                  <a:extLst>
                    <a:ext uri="{9D8B030D-6E8A-4147-A177-3AD203B41FA5}">
                      <a16:colId xmlns:a16="http://schemas.microsoft.com/office/drawing/2014/main" val="245424474"/>
                    </a:ext>
                  </a:extLst>
                </a:gridCol>
                <a:gridCol w="2020747">
                  <a:extLst>
                    <a:ext uri="{9D8B030D-6E8A-4147-A177-3AD203B41FA5}">
                      <a16:colId xmlns:a16="http://schemas.microsoft.com/office/drawing/2014/main" val="213702124"/>
                    </a:ext>
                  </a:extLst>
                </a:gridCol>
                <a:gridCol w="1314572">
                  <a:extLst>
                    <a:ext uri="{9D8B030D-6E8A-4147-A177-3AD203B41FA5}">
                      <a16:colId xmlns:a16="http://schemas.microsoft.com/office/drawing/2014/main" val="1691473806"/>
                    </a:ext>
                  </a:extLst>
                </a:gridCol>
                <a:gridCol w="5518474">
                  <a:extLst>
                    <a:ext uri="{9D8B030D-6E8A-4147-A177-3AD203B41FA5}">
                      <a16:colId xmlns:a16="http://schemas.microsoft.com/office/drawing/2014/main" val="4005780669"/>
                    </a:ext>
                  </a:extLst>
                </a:gridCol>
              </a:tblGrid>
              <a:tr h="1196583">
                <a:tc>
                  <a:txBody>
                    <a:bodyPr/>
                    <a:lstStyle/>
                    <a:p>
                      <a:pPr algn="ctr"/>
                      <a:r>
                        <a:rPr lang="en-US" sz="2400" dirty="0"/>
                        <a:t>Year</a:t>
                      </a:r>
                      <a:endParaRPr lang="en-ZA" sz="2400" dirty="0"/>
                    </a:p>
                  </a:txBody>
                  <a:tcPr/>
                </a:tc>
                <a:tc>
                  <a:txBody>
                    <a:bodyPr/>
                    <a:lstStyle/>
                    <a:p>
                      <a:pPr algn="ctr"/>
                      <a:r>
                        <a:rPr lang="en-US" sz="2400" dirty="0"/>
                        <a:t>Area</a:t>
                      </a:r>
                      <a:endParaRPr lang="en-ZA" sz="2400" dirty="0"/>
                    </a:p>
                  </a:txBody>
                  <a:tcPr/>
                </a:tc>
                <a:tc>
                  <a:txBody>
                    <a:bodyPr/>
                    <a:lstStyle/>
                    <a:p>
                      <a:pPr algn="ctr"/>
                      <a:r>
                        <a:rPr lang="en-US" sz="2400" dirty="0"/>
                        <a:t>Tagging</a:t>
                      </a:r>
                      <a:endParaRPr lang="en-ZA" sz="2400" dirty="0"/>
                    </a:p>
                  </a:txBody>
                  <a:tcPr/>
                </a:tc>
                <a:tc>
                  <a:txBody>
                    <a:bodyPr/>
                    <a:lstStyle/>
                    <a:p>
                      <a:pPr algn="ctr"/>
                      <a:r>
                        <a:rPr lang="en-US" sz="2400" dirty="0"/>
                        <a:t>Objectives</a:t>
                      </a:r>
                      <a:endParaRPr lang="en-ZA" sz="2400" dirty="0"/>
                    </a:p>
                  </a:txBody>
                  <a:tcPr/>
                </a:tc>
                <a:extLst>
                  <a:ext uri="{0D108BD9-81ED-4DB2-BD59-A6C34878D82A}">
                    <a16:rowId xmlns:a16="http://schemas.microsoft.com/office/drawing/2014/main" val="2899561592"/>
                  </a:ext>
                </a:extLst>
              </a:tr>
              <a:tr h="4625096">
                <a:tc>
                  <a:txBody>
                    <a:bodyPr/>
                    <a:lstStyle/>
                    <a:p>
                      <a:r>
                        <a:rPr lang="en-US" sz="2000" dirty="0"/>
                        <a:t>2023</a:t>
                      </a:r>
                      <a:endParaRPr lang="en-ZA" sz="2000" dirty="0"/>
                    </a:p>
                  </a:txBody>
                  <a:tcPr/>
                </a:tc>
                <a:tc>
                  <a:txBody>
                    <a:bodyPr/>
                    <a:lstStyle/>
                    <a:p>
                      <a:r>
                        <a:rPr lang="en-ZA" sz="1800" kern="1200" dirty="0">
                          <a:solidFill>
                            <a:schemeClr val="dk1"/>
                          </a:solidFill>
                          <a:effectLst/>
                          <a:latin typeface="+mn-lt"/>
                          <a:ea typeface="+mn-ea"/>
                          <a:cs typeface="+mn-cs"/>
                        </a:rPr>
                        <a:t>South African Post Office Amendment Bill</a:t>
                      </a:r>
                    </a:p>
                    <a:p>
                      <a:r>
                        <a:rPr lang="en-ZA" sz="1800" kern="1200" dirty="0">
                          <a:solidFill>
                            <a:schemeClr val="dk1"/>
                          </a:solidFill>
                          <a:effectLst/>
                          <a:latin typeface="+mn-lt"/>
                          <a:ea typeface="+mn-ea"/>
                          <a:cs typeface="+mn-cs"/>
                        </a:rPr>
                        <a:t>[B 11-2023]</a:t>
                      </a:r>
                    </a:p>
                    <a:p>
                      <a:r>
                        <a:rPr lang="en-ZA" sz="1800" kern="1200" dirty="0">
                          <a:solidFill>
                            <a:schemeClr val="dk1"/>
                          </a:solidFill>
                          <a:effectLst/>
                          <a:latin typeface="+mn-lt"/>
                          <a:ea typeface="+mn-ea"/>
                          <a:cs typeface="+mn-cs"/>
                        </a:rPr>
                        <a:t>Referred 10 May 2023</a:t>
                      </a:r>
                    </a:p>
                  </a:txBody>
                  <a:tcPr/>
                </a:tc>
                <a:tc>
                  <a:txBody>
                    <a:bodyPr/>
                    <a:lstStyle/>
                    <a:p>
                      <a:r>
                        <a:rPr lang="en-US" sz="2000" dirty="0"/>
                        <a:t>75</a:t>
                      </a:r>
                      <a:endParaRPr lang="en-ZA" sz="2000" dirty="0"/>
                    </a:p>
                  </a:txBody>
                  <a:tcPr/>
                </a:tc>
                <a:tc>
                  <a:txBody>
                    <a:bodyPr/>
                    <a:lstStyle/>
                    <a:p>
                      <a:pPr algn="just"/>
                      <a:r>
                        <a:rPr lang="en-GB" sz="1800" kern="1200" dirty="0">
                          <a:solidFill>
                            <a:schemeClr val="dk1"/>
                          </a:solidFill>
                          <a:effectLst/>
                          <a:latin typeface="+mn-lt"/>
                          <a:ea typeface="+mn-ea"/>
                          <a:cs typeface="+mn-cs"/>
                        </a:rPr>
                        <a:t>The Bill seeks to amend the South African Post Office SOC Ltd Act, 2011, to provide for the revised duties and expand on the mandate of the South African Post Office as provided for in this Act and the Postal Services Act, 1998; provide for the repurposing of the Post Office infrastructure to provide diversified and expanded services and exploit the infrastructure capacity to extract value and forge partnerships with other stakeholders; to provide for the revised governance structure of South African Post Office; to provide for the establishment, appointment and functions of the Stamp Advisory Committee; and to provide for matters connected therewith. Committee processed the Bill and was referred to the NCOP for concurrence.</a:t>
                      </a:r>
                      <a:endParaRPr lang="en-ZA" sz="2000" dirty="0"/>
                    </a:p>
                  </a:txBody>
                  <a:tcPr/>
                </a:tc>
                <a:extLst>
                  <a:ext uri="{0D108BD9-81ED-4DB2-BD59-A6C34878D82A}">
                    <a16:rowId xmlns:a16="http://schemas.microsoft.com/office/drawing/2014/main" val="2315539876"/>
                  </a:ext>
                </a:extLst>
              </a:tr>
            </a:tbl>
          </a:graphicData>
        </a:graphic>
      </p:graphicFrame>
    </p:spTree>
    <p:extLst>
      <p:ext uri="{BB962C8B-B14F-4D97-AF65-F5344CB8AC3E}">
        <p14:creationId xmlns:p14="http://schemas.microsoft.com/office/powerpoint/2010/main" val="2877335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US" sz="2400" dirty="0">
                <a:solidFill>
                  <a:schemeClr val="accent6"/>
                </a:solidFill>
                <a:ea typeface="Calibri" panose="020F0502020204030204" pitchFamily="34" charset="0"/>
                <a:cs typeface="Times New Roman" panose="02020603050405020304" pitchFamily="18" charset="0"/>
              </a:rPr>
              <a:t>Legislation</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5962860"/>
          </a:xfrm>
        </p:spPr>
        <p:txBody>
          <a:bodyPr>
            <a:normAutofit/>
          </a:bodyPr>
          <a:lstStyle/>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9EDF8EF8-9AF2-B9DD-402D-B6D180833537}"/>
              </a:ext>
            </a:extLst>
          </p:cNvPr>
          <p:cNvGraphicFramePr>
            <a:graphicFrameLocks noGrp="1"/>
          </p:cNvGraphicFramePr>
          <p:nvPr>
            <p:extLst>
              <p:ext uri="{D42A27DB-BD31-4B8C-83A1-F6EECF244321}">
                <p14:modId xmlns:p14="http://schemas.microsoft.com/office/powerpoint/2010/main" val="2067573320"/>
              </p:ext>
            </p:extLst>
          </p:nvPr>
        </p:nvGraphicFramePr>
        <p:xfrm>
          <a:off x="586548" y="792481"/>
          <a:ext cx="9725853" cy="5608319"/>
        </p:xfrm>
        <a:graphic>
          <a:graphicData uri="http://schemas.openxmlformats.org/drawingml/2006/table">
            <a:tbl>
              <a:tblPr firstRow="1" bandRow="1">
                <a:tableStyleId>{5C22544A-7EE6-4342-B048-85BDC9FD1C3A}</a:tableStyleId>
              </a:tblPr>
              <a:tblGrid>
                <a:gridCol w="872060">
                  <a:extLst>
                    <a:ext uri="{9D8B030D-6E8A-4147-A177-3AD203B41FA5}">
                      <a16:colId xmlns:a16="http://schemas.microsoft.com/office/drawing/2014/main" val="245424474"/>
                    </a:ext>
                  </a:extLst>
                </a:gridCol>
                <a:gridCol w="2020747">
                  <a:extLst>
                    <a:ext uri="{9D8B030D-6E8A-4147-A177-3AD203B41FA5}">
                      <a16:colId xmlns:a16="http://schemas.microsoft.com/office/drawing/2014/main" val="213702124"/>
                    </a:ext>
                  </a:extLst>
                </a:gridCol>
                <a:gridCol w="1314572">
                  <a:extLst>
                    <a:ext uri="{9D8B030D-6E8A-4147-A177-3AD203B41FA5}">
                      <a16:colId xmlns:a16="http://schemas.microsoft.com/office/drawing/2014/main" val="1691473806"/>
                    </a:ext>
                  </a:extLst>
                </a:gridCol>
                <a:gridCol w="5518474">
                  <a:extLst>
                    <a:ext uri="{9D8B030D-6E8A-4147-A177-3AD203B41FA5}">
                      <a16:colId xmlns:a16="http://schemas.microsoft.com/office/drawing/2014/main" val="4005780669"/>
                    </a:ext>
                  </a:extLst>
                </a:gridCol>
              </a:tblGrid>
              <a:tr h="1152729">
                <a:tc>
                  <a:txBody>
                    <a:bodyPr/>
                    <a:lstStyle/>
                    <a:p>
                      <a:pPr algn="ctr"/>
                      <a:r>
                        <a:rPr lang="en-US" sz="2400" dirty="0"/>
                        <a:t>Year</a:t>
                      </a:r>
                      <a:endParaRPr lang="en-ZA" sz="2400" dirty="0"/>
                    </a:p>
                  </a:txBody>
                  <a:tcPr/>
                </a:tc>
                <a:tc>
                  <a:txBody>
                    <a:bodyPr/>
                    <a:lstStyle/>
                    <a:p>
                      <a:pPr algn="ctr"/>
                      <a:r>
                        <a:rPr lang="en-US" sz="2400" dirty="0"/>
                        <a:t>Area</a:t>
                      </a:r>
                      <a:endParaRPr lang="en-ZA" sz="2400" dirty="0"/>
                    </a:p>
                  </a:txBody>
                  <a:tcPr/>
                </a:tc>
                <a:tc>
                  <a:txBody>
                    <a:bodyPr/>
                    <a:lstStyle/>
                    <a:p>
                      <a:pPr algn="ctr"/>
                      <a:r>
                        <a:rPr lang="en-US" sz="2400" dirty="0"/>
                        <a:t>Tagging</a:t>
                      </a:r>
                      <a:endParaRPr lang="en-ZA" sz="2400" dirty="0"/>
                    </a:p>
                  </a:txBody>
                  <a:tcPr/>
                </a:tc>
                <a:tc>
                  <a:txBody>
                    <a:bodyPr/>
                    <a:lstStyle/>
                    <a:p>
                      <a:pPr algn="ctr"/>
                      <a:r>
                        <a:rPr lang="en-US" sz="2400" dirty="0"/>
                        <a:t>Objective</a:t>
                      </a:r>
                      <a:endParaRPr lang="en-ZA" sz="2400" dirty="0"/>
                    </a:p>
                  </a:txBody>
                  <a:tcPr/>
                </a:tc>
                <a:extLst>
                  <a:ext uri="{0D108BD9-81ED-4DB2-BD59-A6C34878D82A}">
                    <a16:rowId xmlns:a16="http://schemas.microsoft.com/office/drawing/2014/main" val="2899561592"/>
                  </a:ext>
                </a:extLst>
              </a:tr>
              <a:tr h="4455590">
                <a:tc>
                  <a:txBody>
                    <a:bodyPr/>
                    <a:lstStyle/>
                    <a:p>
                      <a:r>
                        <a:rPr lang="en-US" sz="2000" dirty="0"/>
                        <a:t>2023</a:t>
                      </a:r>
                      <a:endParaRPr lang="en-ZA" sz="2000" dirty="0"/>
                    </a:p>
                  </a:txBody>
                  <a:tcPr/>
                </a:tc>
                <a:tc>
                  <a:txBody>
                    <a:bodyPr/>
                    <a:lstStyle/>
                    <a:p>
                      <a:r>
                        <a:rPr lang="en-ZA" sz="1800" kern="1200" dirty="0">
                          <a:solidFill>
                            <a:schemeClr val="dk1"/>
                          </a:solidFill>
                          <a:effectLst/>
                          <a:latin typeface="+mn-lt"/>
                          <a:ea typeface="+mn-ea"/>
                          <a:cs typeface="+mn-cs"/>
                        </a:rPr>
                        <a:t>SABC SOC LTD Bill [B32-2023]</a:t>
                      </a:r>
                    </a:p>
                    <a:p>
                      <a:r>
                        <a:rPr lang="en-ZA" sz="1800" kern="1200" dirty="0">
                          <a:solidFill>
                            <a:schemeClr val="dk1"/>
                          </a:solidFill>
                          <a:effectLst/>
                          <a:latin typeface="+mn-lt"/>
                          <a:ea typeface="+mn-ea"/>
                          <a:cs typeface="+mn-cs"/>
                        </a:rPr>
                        <a:t>Referred on 13 October 2023</a:t>
                      </a:r>
                    </a:p>
                  </a:txBody>
                  <a:tcPr/>
                </a:tc>
                <a:tc>
                  <a:txBody>
                    <a:bodyPr/>
                    <a:lstStyle/>
                    <a:p>
                      <a:r>
                        <a:rPr lang="en-US" sz="2000" dirty="0"/>
                        <a:t>75</a:t>
                      </a:r>
                      <a:endParaRPr lang="en-ZA" sz="2000" dirty="0"/>
                    </a:p>
                  </a:txBody>
                  <a:tcPr/>
                </a:tc>
                <a:tc>
                  <a:txBody>
                    <a:bodyPr/>
                    <a:lstStyle/>
                    <a:p>
                      <a:pPr algn="just"/>
                      <a:r>
                        <a:rPr lang="en-GB" sz="1800" kern="1200" dirty="0">
                          <a:solidFill>
                            <a:schemeClr val="dk1"/>
                          </a:solidFill>
                          <a:effectLst/>
                          <a:latin typeface="+mn-lt"/>
                          <a:ea typeface="+mn-ea"/>
                          <a:cs typeface="+mn-cs"/>
                        </a:rPr>
                        <a:t>The Bill seeks to repeal the Broadcasting Act, 1999; to regulate the continued existence of the South African Broadcasting Corporation SOC Ltd; to provide for its governance; to amend the Independent Communications Authority of South Africa Act, 2000, and the Electronic Communications Act, 2005; and to provide for matters connected therewith. The Bill has since undergone the public hearing process and majority of the written submissions rejected the Bill in its current form. The Committee passed a motion of non-desirability on the Bill and deferred it to the 7</a:t>
                      </a:r>
                      <a:r>
                        <a:rPr lang="en-GB" sz="1800" kern="1200" baseline="30000" dirty="0">
                          <a:solidFill>
                            <a:schemeClr val="dk1"/>
                          </a:solidFill>
                          <a:effectLst/>
                          <a:latin typeface="+mn-lt"/>
                          <a:ea typeface="+mn-ea"/>
                          <a:cs typeface="+mn-cs"/>
                        </a:rPr>
                        <a:t>th</a:t>
                      </a:r>
                      <a:r>
                        <a:rPr lang="en-GB" sz="1800" kern="1200" dirty="0">
                          <a:solidFill>
                            <a:schemeClr val="dk1"/>
                          </a:solidFill>
                          <a:effectLst/>
                          <a:latin typeface="+mn-lt"/>
                          <a:ea typeface="+mn-ea"/>
                          <a:cs typeface="+mn-cs"/>
                        </a:rPr>
                        <a:t> Administration.</a:t>
                      </a:r>
                      <a:endParaRPr lang="en-ZA" sz="2000" dirty="0"/>
                    </a:p>
                  </a:txBody>
                  <a:tcPr/>
                </a:tc>
                <a:extLst>
                  <a:ext uri="{0D108BD9-81ED-4DB2-BD59-A6C34878D82A}">
                    <a16:rowId xmlns:a16="http://schemas.microsoft.com/office/drawing/2014/main" val="2315539876"/>
                  </a:ext>
                </a:extLst>
              </a:tr>
            </a:tbl>
          </a:graphicData>
        </a:graphic>
      </p:graphicFrame>
    </p:spTree>
    <p:extLst>
      <p:ext uri="{BB962C8B-B14F-4D97-AF65-F5344CB8AC3E}">
        <p14:creationId xmlns:p14="http://schemas.microsoft.com/office/powerpoint/2010/main" val="41602843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ZA" sz="2400" dirty="0">
                <a:solidFill>
                  <a:schemeClr val="accent6"/>
                </a:solidFill>
                <a:ea typeface="Calibri" panose="020F0502020204030204" pitchFamily="34" charset="0"/>
              </a:rPr>
              <a:t>Challenges emerging from Legislation</a:t>
            </a: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 </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4013199"/>
          </a:xfrm>
        </p:spPr>
        <p:txBody>
          <a:bodyPr>
            <a:normAutofit/>
          </a:bodyPr>
          <a:lstStyle/>
          <a:p>
            <a:pPr marL="0" indent="0" algn="just">
              <a:lnSpc>
                <a:spcPct val="150000"/>
              </a:lnSpc>
              <a:spcAft>
                <a:spcPts val="600"/>
              </a:spcAft>
              <a:buNone/>
            </a:pPr>
            <a:r>
              <a:rPr lang="en-ZA" sz="1800" b="1" dirty="0">
                <a:ea typeface="Calibri" panose="020F0502020204030204" pitchFamily="34" charset="0"/>
              </a:rPr>
              <a:t>The following challenges emerged during the processing of legislation:</a:t>
            </a:r>
          </a:p>
          <a:p>
            <a:pPr lvl="0" algn="just">
              <a:lnSpc>
                <a:spcPct val="150000"/>
              </a:lnSpc>
              <a:spcAft>
                <a:spcPts val="600"/>
              </a:spcAft>
            </a:pPr>
            <a:r>
              <a:rPr lang="en-ZA" sz="1800" dirty="0">
                <a:ea typeface="Calibri" panose="020F0502020204030204" pitchFamily="34" charset="0"/>
              </a:rPr>
              <a:t>The determination and the tagging of bills remained a concern and there will be a need for the 7th Administration to be enlightened on the criteria used to tag bills by the Joint Tagging Mechanism (JTM).</a:t>
            </a:r>
          </a:p>
          <a:p>
            <a:pPr lvl="0" algn="just">
              <a:lnSpc>
                <a:spcPct val="150000"/>
              </a:lnSpc>
              <a:spcAft>
                <a:spcPts val="600"/>
              </a:spcAft>
            </a:pPr>
            <a:r>
              <a:rPr lang="en-ZA" sz="1800" dirty="0">
                <a:ea typeface="Calibri" panose="020F0502020204030204" pitchFamily="34" charset="0"/>
              </a:rPr>
              <a:t>Public participation in amendments and new legislation is very cost-intensive and the 7th Administration will need to look into other cost-effective measures for the engagement of the public without compromising on the quality of the involvement of the citizens in law-making by Parliament.</a:t>
            </a:r>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609574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Issues</a:t>
            </a:r>
            <a:r>
              <a:rPr lang="en-ZA" sz="2400" dirty="0">
                <a:solidFill>
                  <a:schemeClr val="accent6"/>
                </a:solidFill>
                <a:ea typeface="Calibri" panose="020F0502020204030204" pitchFamily="34" charset="0"/>
              </a:rPr>
              <a:t> to follow-up on legislation</a:t>
            </a: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 </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3870959"/>
          </a:xfrm>
        </p:spPr>
        <p:txBody>
          <a:bodyPr>
            <a:normAutofit lnSpcReduction="10000"/>
          </a:bodyPr>
          <a:lstStyle/>
          <a:p>
            <a:pPr marL="0" indent="0" algn="just">
              <a:lnSpc>
                <a:spcPct val="150000"/>
              </a:lnSpc>
              <a:spcAft>
                <a:spcPts val="600"/>
              </a:spcAft>
              <a:buNone/>
            </a:pPr>
            <a:r>
              <a:rPr lang="en-ZA" sz="1800" b="1" dirty="0">
                <a:ea typeface="Calibri" panose="020F0502020204030204" pitchFamily="34" charset="0"/>
              </a:rPr>
              <a:t>The 7th Parliament should consider following up on the following concerns that arose:</a:t>
            </a:r>
          </a:p>
          <a:p>
            <a:pPr marL="342900" lvl="0" indent="-342900" algn="just">
              <a:lnSpc>
                <a:spcPct val="150000"/>
              </a:lnSpc>
              <a:buFont typeface="Symbol" panose="05050102010706020507" pitchFamily="18" charset="2"/>
              <a:buChar char=""/>
            </a:pPr>
            <a:r>
              <a:rPr lang="en-ZA" sz="1800" dirty="0">
                <a:ea typeface="Calibri" panose="020F0502020204030204" pitchFamily="34" charset="0"/>
              </a:rPr>
              <a:t>Committee Members should be capacitated enough to deal with the Electronic Communications Amendment Bill; and</a:t>
            </a:r>
          </a:p>
          <a:p>
            <a:pPr marL="342900" lvl="0" indent="-342900" algn="just">
              <a:lnSpc>
                <a:spcPct val="150000"/>
              </a:lnSpc>
              <a:buFont typeface="Symbol" panose="05050102010706020507" pitchFamily="18" charset="2"/>
              <a:buChar char=""/>
            </a:pPr>
            <a:r>
              <a:rPr lang="en-ZA" sz="1800" dirty="0">
                <a:ea typeface="Calibri" panose="020F0502020204030204" pitchFamily="34" charset="0"/>
              </a:rPr>
              <a:t>Monitoring of the BDM and SA-Connect policies by way of increasing oversight of areas to spot-check access, adoption and usage.</a:t>
            </a:r>
          </a:p>
          <a:p>
            <a:pPr marL="342900" lvl="0" indent="-342900" algn="just">
              <a:lnSpc>
                <a:spcPct val="150000"/>
              </a:lnSpc>
              <a:spcAft>
                <a:spcPts val="600"/>
              </a:spcAft>
              <a:buFont typeface="Symbol" panose="05050102010706020507" pitchFamily="18" charset="2"/>
              <a:buChar char=""/>
            </a:pPr>
            <a:r>
              <a:rPr lang="en-ZA" sz="1800" dirty="0">
                <a:ea typeface="Calibri" panose="020F0502020204030204" pitchFamily="34" charset="0"/>
              </a:rPr>
              <a:t>Portfolio Committee to be appraised on the tagging of bills and the criteria used to classify bills under section 75 or 76.</a:t>
            </a:r>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050667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US"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O</a:t>
            </a:r>
            <a:r>
              <a:rPr lang="en-US" sz="2400" dirty="0">
                <a:solidFill>
                  <a:schemeClr val="accent6"/>
                </a:solidFill>
                <a:ea typeface="Calibri" panose="020F0502020204030204" pitchFamily="34" charset="0"/>
                <a:cs typeface="Times New Roman" panose="02020603050405020304" pitchFamily="18" charset="0"/>
              </a:rPr>
              <a:t>versight trips undertaken</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5962860"/>
          </a:xfrm>
        </p:spPr>
        <p:txBody>
          <a:bodyPr>
            <a:normAutofit/>
          </a:bodyPr>
          <a:lstStyle/>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9EDF8EF8-9AF2-B9DD-402D-B6D180833537}"/>
              </a:ext>
            </a:extLst>
          </p:cNvPr>
          <p:cNvGraphicFramePr>
            <a:graphicFrameLocks noGrp="1"/>
          </p:cNvGraphicFramePr>
          <p:nvPr/>
        </p:nvGraphicFramePr>
        <p:xfrm>
          <a:off x="586548" y="792481"/>
          <a:ext cx="9725851" cy="5962860"/>
        </p:xfrm>
        <a:graphic>
          <a:graphicData uri="http://schemas.openxmlformats.org/drawingml/2006/table">
            <a:tbl>
              <a:tblPr firstRow="1" bandRow="1">
                <a:tableStyleId>{5C22544A-7EE6-4342-B048-85BDC9FD1C3A}</a:tableStyleId>
              </a:tblPr>
              <a:tblGrid>
                <a:gridCol w="945188">
                  <a:extLst>
                    <a:ext uri="{9D8B030D-6E8A-4147-A177-3AD203B41FA5}">
                      <a16:colId xmlns:a16="http://schemas.microsoft.com/office/drawing/2014/main" val="245424474"/>
                    </a:ext>
                  </a:extLst>
                </a:gridCol>
                <a:gridCol w="1208851">
                  <a:extLst>
                    <a:ext uri="{9D8B030D-6E8A-4147-A177-3AD203B41FA5}">
                      <a16:colId xmlns:a16="http://schemas.microsoft.com/office/drawing/2014/main" val="213702124"/>
                    </a:ext>
                  </a:extLst>
                </a:gridCol>
                <a:gridCol w="3682974">
                  <a:extLst>
                    <a:ext uri="{9D8B030D-6E8A-4147-A177-3AD203B41FA5}">
                      <a16:colId xmlns:a16="http://schemas.microsoft.com/office/drawing/2014/main" val="1691473806"/>
                    </a:ext>
                  </a:extLst>
                </a:gridCol>
                <a:gridCol w="3888838">
                  <a:extLst>
                    <a:ext uri="{9D8B030D-6E8A-4147-A177-3AD203B41FA5}">
                      <a16:colId xmlns:a16="http://schemas.microsoft.com/office/drawing/2014/main" val="4005780669"/>
                    </a:ext>
                  </a:extLst>
                </a:gridCol>
              </a:tblGrid>
              <a:tr h="962278">
                <a:tc>
                  <a:txBody>
                    <a:bodyPr/>
                    <a:lstStyle/>
                    <a:p>
                      <a:pPr algn="ctr"/>
                      <a:r>
                        <a:rPr lang="en-US" sz="2400" dirty="0"/>
                        <a:t>Date</a:t>
                      </a:r>
                      <a:endParaRPr lang="en-ZA" sz="2400" dirty="0"/>
                    </a:p>
                  </a:txBody>
                  <a:tcPr/>
                </a:tc>
                <a:tc>
                  <a:txBody>
                    <a:bodyPr/>
                    <a:lstStyle/>
                    <a:p>
                      <a:pPr algn="ctr"/>
                      <a:r>
                        <a:rPr lang="en-US" sz="2400" dirty="0"/>
                        <a:t>Area</a:t>
                      </a:r>
                      <a:endParaRPr lang="en-ZA" sz="2400" dirty="0"/>
                    </a:p>
                  </a:txBody>
                  <a:tcPr/>
                </a:tc>
                <a:tc>
                  <a:txBody>
                    <a:bodyPr/>
                    <a:lstStyle/>
                    <a:p>
                      <a:pPr algn="ctr"/>
                      <a:r>
                        <a:rPr lang="en-US" sz="2400" dirty="0"/>
                        <a:t>objective</a:t>
                      </a:r>
                      <a:endParaRPr lang="en-ZA" sz="2400" dirty="0"/>
                    </a:p>
                  </a:txBody>
                  <a:tcPr/>
                </a:tc>
                <a:tc>
                  <a:txBody>
                    <a:bodyPr/>
                    <a:lstStyle/>
                    <a:p>
                      <a:pPr algn="ctr"/>
                      <a:r>
                        <a:rPr lang="en-US" sz="2400" dirty="0"/>
                        <a:t>Recommendations</a:t>
                      </a:r>
                      <a:endParaRPr lang="en-ZA" sz="2400" dirty="0"/>
                    </a:p>
                  </a:txBody>
                  <a:tcPr/>
                </a:tc>
                <a:extLst>
                  <a:ext uri="{0D108BD9-81ED-4DB2-BD59-A6C34878D82A}">
                    <a16:rowId xmlns:a16="http://schemas.microsoft.com/office/drawing/2014/main" val="2899561592"/>
                  </a:ext>
                </a:extLst>
              </a:tr>
              <a:tr h="5000582">
                <a:tc>
                  <a:txBody>
                    <a:bodyPr/>
                    <a:lstStyle/>
                    <a:p>
                      <a:r>
                        <a:rPr lang="en-US" sz="1800" dirty="0"/>
                        <a:t>29 to 31 March 2023</a:t>
                      </a:r>
                      <a:endParaRPr lang="en-ZA" sz="1800" dirty="0"/>
                    </a:p>
                  </a:txBody>
                  <a:tcPr/>
                </a:tc>
                <a:tc>
                  <a:txBody>
                    <a:bodyPr/>
                    <a:lstStyle/>
                    <a:p>
                      <a:r>
                        <a:rPr lang="en-US" sz="1800" kern="1200" dirty="0">
                          <a:solidFill>
                            <a:schemeClr val="dk1"/>
                          </a:solidFill>
                          <a:effectLst/>
                          <a:latin typeface="+mn-lt"/>
                          <a:ea typeface="+mn-ea"/>
                          <a:cs typeface="+mn-cs"/>
                        </a:rPr>
                        <a:t>Gauteng and Free State</a:t>
                      </a:r>
                      <a:endParaRPr lang="en-ZA" sz="1800" kern="1200" dirty="0">
                        <a:solidFill>
                          <a:schemeClr val="dk1"/>
                        </a:solidFill>
                        <a:effectLst/>
                        <a:latin typeface="+mn-lt"/>
                        <a:ea typeface="+mn-ea"/>
                        <a:cs typeface="+mn-cs"/>
                      </a:endParaRPr>
                    </a:p>
                  </a:txBody>
                  <a:tcPr/>
                </a:tc>
                <a:tc>
                  <a:txBody>
                    <a:bodyPr/>
                    <a:lstStyle/>
                    <a:p>
                      <a:r>
                        <a:rPr lang="en-US" sz="1400" b="1" dirty="0"/>
                        <a:t>To assess:</a:t>
                      </a:r>
                    </a:p>
                    <a:p>
                      <a:pPr marL="285750" lvl="0" indent="-285750" algn="just">
                        <a:buFont typeface="Arial" panose="020B0604020202020204" pitchFamily="34" charset="0"/>
                        <a:buChar char="•"/>
                      </a:pPr>
                      <a:r>
                        <a:rPr lang="en-GB" sz="1400" kern="1200" dirty="0">
                          <a:solidFill>
                            <a:schemeClr val="dk1"/>
                          </a:solidFill>
                          <a:effectLst/>
                          <a:latin typeface="+mn-lt"/>
                          <a:ea typeface="+mn-ea"/>
                          <a:cs typeface="+mn-cs"/>
                        </a:rPr>
                        <a:t>the implementation of the Digital Terrestrial Television (DTT) programmes of the DCDT over and above other programmes of both Departments. </a:t>
                      </a:r>
                      <a:endParaRPr lang="en-ZA" sz="1400" kern="1200" dirty="0">
                        <a:solidFill>
                          <a:schemeClr val="dk1"/>
                        </a:solidFill>
                        <a:effectLst/>
                        <a:latin typeface="+mn-lt"/>
                        <a:ea typeface="+mn-ea"/>
                        <a:cs typeface="+mn-cs"/>
                      </a:endParaRPr>
                    </a:p>
                    <a:p>
                      <a:pPr marL="285750" lvl="0" indent="-285750" algn="just">
                        <a:buFont typeface="Arial" panose="020B0604020202020204" pitchFamily="34" charset="0"/>
                        <a:buChar char="•"/>
                      </a:pPr>
                      <a:r>
                        <a:rPr lang="en-GB" sz="1400" kern="1200" dirty="0">
                          <a:solidFill>
                            <a:schemeClr val="dk1"/>
                          </a:solidFill>
                          <a:effectLst/>
                          <a:latin typeface="+mn-lt"/>
                          <a:ea typeface="+mn-ea"/>
                          <a:cs typeface="+mn-cs"/>
                        </a:rPr>
                        <a:t>the implementation of the SA-Connect programme.</a:t>
                      </a:r>
                      <a:endParaRPr lang="en-ZA" sz="1400" kern="1200" dirty="0">
                        <a:solidFill>
                          <a:schemeClr val="dk1"/>
                        </a:solidFill>
                        <a:effectLst/>
                        <a:latin typeface="+mn-lt"/>
                        <a:ea typeface="+mn-ea"/>
                        <a:cs typeface="+mn-cs"/>
                      </a:endParaRPr>
                    </a:p>
                    <a:p>
                      <a:pPr marL="285750" lvl="0" indent="-285750" algn="just">
                        <a:buFont typeface="Arial" panose="020B0604020202020204" pitchFamily="34" charset="0"/>
                        <a:buChar char="•"/>
                      </a:pPr>
                      <a:r>
                        <a:rPr lang="en-GB" sz="1400" kern="1200" dirty="0">
                          <a:solidFill>
                            <a:schemeClr val="dk1"/>
                          </a:solidFill>
                          <a:effectLst/>
                          <a:latin typeface="+mn-lt"/>
                          <a:ea typeface="+mn-ea"/>
                          <a:cs typeface="+mn-cs"/>
                        </a:rPr>
                        <a:t>the role of the Departments as the first order of priority as well with the respective Management structures.</a:t>
                      </a:r>
                      <a:endParaRPr lang="en-ZA" sz="1400" kern="1200" dirty="0">
                        <a:solidFill>
                          <a:schemeClr val="dk1"/>
                        </a:solidFill>
                        <a:effectLst/>
                        <a:latin typeface="+mn-lt"/>
                        <a:ea typeface="+mn-ea"/>
                        <a:cs typeface="+mn-cs"/>
                      </a:endParaRPr>
                    </a:p>
                    <a:p>
                      <a:pPr marL="285750" lvl="0" indent="-285750" algn="just">
                        <a:buFont typeface="Arial" panose="020B0604020202020204" pitchFamily="34" charset="0"/>
                        <a:buChar char="•"/>
                      </a:pPr>
                      <a:r>
                        <a:rPr lang="en-GB" sz="1400" kern="1200" dirty="0">
                          <a:solidFill>
                            <a:schemeClr val="dk1"/>
                          </a:solidFill>
                          <a:effectLst/>
                          <a:latin typeface="+mn-lt"/>
                          <a:ea typeface="+mn-ea"/>
                          <a:cs typeface="+mn-cs"/>
                        </a:rPr>
                        <a:t>the role of the Entities experiencing challenges. Such a strategy was important to efficiently conduct oversight of critical areas of the portfolio, namely at SAPO, SABC MDDA and SITA.</a:t>
                      </a:r>
                      <a:endParaRPr lang="en-ZA" sz="1400" kern="1200" dirty="0">
                        <a:solidFill>
                          <a:schemeClr val="dk1"/>
                        </a:solidFill>
                        <a:effectLst/>
                        <a:latin typeface="+mn-lt"/>
                        <a:ea typeface="+mn-ea"/>
                        <a:cs typeface="+mn-cs"/>
                      </a:endParaRPr>
                    </a:p>
                    <a:p>
                      <a:pPr marL="285750" lvl="0" indent="-285750" algn="just">
                        <a:buFont typeface="Arial" panose="020B0604020202020204" pitchFamily="34" charset="0"/>
                        <a:buChar char="•"/>
                      </a:pPr>
                      <a:r>
                        <a:rPr lang="en-GB" sz="1400" kern="1200" dirty="0">
                          <a:solidFill>
                            <a:schemeClr val="dk1"/>
                          </a:solidFill>
                          <a:effectLst/>
                          <a:latin typeface="+mn-lt"/>
                          <a:ea typeface="+mn-ea"/>
                          <a:cs typeface="+mn-cs"/>
                        </a:rPr>
                        <a:t>Lastly, the Broadcasting Digital Migration Programme value chain was also identified as a key oversight focus, over and above the Community Media Projects and assessment of critical communications infrastructure.</a:t>
                      </a:r>
                      <a:endParaRPr lang="en-ZA" sz="1400" kern="1200" dirty="0">
                        <a:solidFill>
                          <a:schemeClr val="dk1"/>
                        </a:solidFill>
                        <a:effectLst/>
                        <a:latin typeface="+mn-lt"/>
                        <a:ea typeface="+mn-ea"/>
                        <a:cs typeface="+mn-cs"/>
                      </a:endParaRPr>
                    </a:p>
                    <a:p>
                      <a:endParaRPr lang="en-ZA" sz="1400" dirty="0"/>
                    </a:p>
                  </a:txBody>
                  <a:tcPr/>
                </a:tc>
                <a:tc>
                  <a:txBody>
                    <a:bodyPr/>
                    <a:lstStyle/>
                    <a:p>
                      <a:pPr algn="just"/>
                      <a:r>
                        <a:rPr lang="en-US" sz="1400" b="1" dirty="0"/>
                        <a:t>The Minister to ensure:</a:t>
                      </a:r>
                    </a:p>
                    <a:p>
                      <a:pPr marL="285750" lvl="0" indent="-285750" algn="just">
                        <a:buFont typeface="Arial" panose="020B0604020202020204" pitchFamily="34" charset="0"/>
                        <a:buChar char="•"/>
                      </a:pPr>
                      <a:r>
                        <a:rPr lang="en-ZA" sz="1500" kern="1200" dirty="0">
                          <a:solidFill>
                            <a:schemeClr val="dk1"/>
                          </a:solidFill>
                          <a:effectLst/>
                          <a:latin typeface="+mn-lt"/>
                          <a:ea typeface="+mn-ea"/>
                          <a:cs typeface="+mn-cs"/>
                        </a:rPr>
                        <a:t>that an effort is made to review the funding model of ICASA so that it continues to build sustainable collaborations for the benefit of all South Africans;</a:t>
                      </a:r>
                    </a:p>
                    <a:p>
                      <a:pPr marL="285750" lvl="0" indent="-285750" algn="just">
                        <a:buFont typeface="Arial" panose="020B0604020202020204" pitchFamily="34" charset="0"/>
                        <a:buChar char="•"/>
                      </a:pPr>
                      <a:r>
                        <a:rPr lang="en-GB" sz="1500" kern="1200" dirty="0">
                          <a:solidFill>
                            <a:schemeClr val="dk1"/>
                          </a:solidFill>
                          <a:effectLst/>
                          <a:latin typeface="+mn-lt"/>
                          <a:ea typeface="+mn-ea"/>
                          <a:cs typeface="+mn-cs"/>
                        </a:rPr>
                        <a:t>that the Department presents to the Committee a timeline overview before the end of the 6</a:t>
                      </a:r>
                      <a:r>
                        <a:rPr lang="en-GB" sz="1500" kern="1200" baseline="30000" dirty="0">
                          <a:solidFill>
                            <a:schemeClr val="dk1"/>
                          </a:solidFill>
                          <a:effectLst/>
                          <a:latin typeface="+mn-lt"/>
                          <a:ea typeface="+mn-ea"/>
                          <a:cs typeface="+mn-cs"/>
                        </a:rPr>
                        <a:t>th</a:t>
                      </a:r>
                      <a:r>
                        <a:rPr lang="en-GB" sz="1500" kern="1200" dirty="0">
                          <a:solidFill>
                            <a:schemeClr val="dk1"/>
                          </a:solidFill>
                          <a:effectLst/>
                          <a:latin typeface="+mn-lt"/>
                          <a:ea typeface="+mn-ea"/>
                          <a:cs typeface="+mn-cs"/>
                        </a:rPr>
                        <a:t> Parliament relating to legislative amendments specific to the expected acquisition; </a:t>
                      </a:r>
                      <a:endParaRPr lang="en-ZA" sz="1500" kern="1200" dirty="0">
                        <a:solidFill>
                          <a:schemeClr val="dk1"/>
                        </a:solidFill>
                        <a:effectLst/>
                        <a:latin typeface="+mn-lt"/>
                        <a:ea typeface="+mn-ea"/>
                        <a:cs typeface="+mn-cs"/>
                      </a:endParaRPr>
                    </a:p>
                    <a:p>
                      <a:pPr marL="285750" lvl="0" indent="-285750" algn="just">
                        <a:buFont typeface="Arial" panose="020B0604020202020204" pitchFamily="34" charset="0"/>
                        <a:buChar char="•"/>
                      </a:pPr>
                      <a:r>
                        <a:rPr lang="en-ZA" sz="1500" kern="1200" dirty="0">
                          <a:solidFill>
                            <a:schemeClr val="dk1"/>
                          </a:solidFill>
                          <a:effectLst/>
                          <a:latin typeface="+mn-lt"/>
                          <a:ea typeface="+mn-ea"/>
                          <a:cs typeface="+mn-cs"/>
                        </a:rPr>
                        <a:t>that the Department appears before the Committee before the end of the 6</a:t>
                      </a:r>
                      <a:r>
                        <a:rPr lang="en-ZA" sz="1500" kern="1200" baseline="30000" dirty="0">
                          <a:solidFill>
                            <a:schemeClr val="dk1"/>
                          </a:solidFill>
                          <a:effectLst/>
                          <a:latin typeface="+mn-lt"/>
                          <a:ea typeface="+mn-ea"/>
                          <a:cs typeface="+mn-cs"/>
                        </a:rPr>
                        <a:t>th</a:t>
                      </a:r>
                      <a:r>
                        <a:rPr lang="en-ZA" sz="1500" kern="1200" dirty="0">
                          <a:solidFill>
                            <a:schemeClr val="dk1"/>
                          </a:solidFill>
                          <a:effectLst/>
                          <a:latin typeface="+mn-lt"/>
                          <a:ea typeface="+mn-ea"/>
                          <a:cs typeface="+mn-cs"/>
                        </a:rPr>
                        <a:t> Parliament to present a comparative study on the remuneration of similar regulators; and</a:t>
                      </a:r>
                    </a:p>
                    <a:p>
                      <a:pPr marL="285750" lvl="0" indent="-285750" algn="just">
                        <a:buFont typeface="Arial" panose="020B0604020202020204" pitchFamily="34" charset="0"/>
                        <a:buChar char="•"/>
                      </a:pPr>
                      <a:r>
                        <a:rPr lang="en-ZA" sz="1500" kern="1200" dirty="0">
                          <a:solidFill>
                            <a:schemeClr val="dk1"/>
                          </a:solidFill>
                          <a:effectLst/>
                          <a:latin typeface="+mn-lt"/>
                          <a:ea typeface="+mn-ea"/>
                          <a:cs typeface="+mn-cs"/>
                        </a:rPr>
                        <a:t>that the Department appears before the Committee before the end of the 6</a:t>
                      </a:r>
                      <a:r>
                        <a:rPr lang="en-ZA" sz="1500" kern="1200" baseline="30000" dirty="0">
                          <a:solidFill>
                            <a:schemeClr val="dk1"/>
                          </a:solidFill>
                          <a:effectLst/>
                          <a:latin typeface="+mn-lt"/>
                          <a:ea typeface="+mn-ea"/>
                          <a:cs typeface="+mn-cs"/>
                        </a:rPr>
                        <a:t>th</a:t>
                      </a:r>
                      <a:r>
                        <a:rPr lang="en-ZA" sz="1500" kern="1200" dirty="0">
                          <a:solidFill>
                            <a:schemeClr val="dk1"/>
                          </a:solidFill>
                          <a:effectLst/>
                          <a:latin typeface="+mn-lt"/>
                          <a:ea typeface="+mn-ea"/>
                          <a:cs typeface="+mn-cs"/>
                        </a:rPr>
                        <a:t> Parliament to present mitigating plans to address the growing SABC debt.</a:t>
                      </a:r>
                    </a:p>
                    <a:p>
                      <a:pPr algn="just"/>
                      <a:endParaRPr lang="en-ZA" sz="1400" dirty="0"/>
                    </a:p>
                  </a:txBody>
                  <a:tcPr/>
                </a:tc>
                <a:extLst>
                  <a:ext uri="{0D108BD9-81ED-4DB2-BD59-A6C34878D82A}">
                    <a16:rowId xmlns:a16="http://schemas.microsoft.com/office/drawing/2014/main" val="2315539876"/>
                  </a:ext>
                </a:extLst>
              </a:tr>
            </a:tbl>
          </a:graphicData>
        </a:graphic>
      </p:graphicFrame>
    </p:spTree>
    <p:extLst>
      <p:ext uri="{BB962C8B-B14F-4D97-AF65-F5344CB8AC3E}">
        <p14:creationId xmlns:p14="http://schemas.microsoft.com/office/powerpoint/2010/main" val="3774117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US"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O</a:t>
            </a:r>
            <a:r>
              <a:rPr lang="en-US" sz="2400" dirty="0">
                <a:solidFill>
                  <a:schemeClr val="accent6"/>
                </a:solidFill>
                <a:ea typeface="Calibri" panose="020F0502020204030204" pitchFamily="34" charset="0"/>
                <a:cs typeface="Times New Roman" panose="02020603050405020304" pitchFamily="18" charset="0"/>
              </a:rPr>
              <a:t>versight trips undertaken</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5962860"/>
          </a:xfrm>
        </p:spPr>
        <p:txBody>
          <a:bodyPr>
            <a:normAutofit/>
          </a:bodyPr>
          <a:lstStyle/>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9EDF8EF8-9AF2-B9DD-402D-B6D180833537}"/>
              </a:ext>
            </a:extLst>
          </p:cNvPr>
          <p:cNvGraphicFramePr>
            <a:graphicFrameLocks noGrp="1"/>
          </p:cNvGraphicFramePr>
          <p:nvPr>
            <p:extLst>
              <p:ext uri="{D42A27DB-BD31-4B8C-83A1-F6EECF244321}">
                <p14:modId xmlns:p14="http://schemas.microsoft.com/office/powerpoint/2010/main" val="1951188368"/>
              </p:ext>
            </p:extLst>
          </p:nvPr>
        </p:nvGraphicFramePr>
        <p:xfrm>
          <a:off x="586548" y="792481"/>
          <a:ext cx="9725851" cy="5962860"/>
        </p:xfrm>
        <a:graphic>
          <a:graphicData uri="http://schemas.openxmlformats.org/drawingml/2006/table">
            <a:tbl>
              <a:tblPr firstRow="1" bandRow="1">
                <a:tableStyleId>{5C22544A-7EE6-4342-B048-85BDC9FD1C3A}</a:tableStyleId>
              </a:tblPr>
              <a:tblGrid>
                <a:gridCol w="945188">
                  <a:extLst>
                    <a:ext uri="{9D8B030D-6E8A-4147-A177-3AD203B41FA5}">
                      <a16:colId xmlns:a16="http://schemas.microsoft.com/office/drawing/2014/main" val="245424474"/>
                    </a:ext>
                  </a:extLst>
                </a:gridCol>
                <a:gridCol w="1208851">
                  <a:extLst>
                    <a:ext uri="{9D8B030D-6E8A-4147-A177-3AD203B41FA5}">
                      <a16:colId xmlns:a16="http://schemas.microsoft.com/office/drawing/2014/main" val="213702124"/>
                    </a:ext>
                  </a:extLst>
                </a:gridCol>
                <a:gridCol w="3682974">
                  <a:extLst>
                    <a:ext uri="{9D8B030D-6E8A-4147-A177-3AD203B41FA5}">
                      <a16:colId xmlns:a16="http://schemas.microsoft.com/office/drawing/2014/main" val="1691473806"/>
                    </a:ext>
                  </a:extLst>
                </a:gridCol>
                <a:gridCol w="3888838">
                  <a:extLst>
                    <a:ext uri="{9D8B030D-6E8A-4147-A177-3AD203B41FA5}">
                      <a16:colId xmlns:a16="http://schemas.microsoft.com/office/drawing/2014/main" val="4005780669"/>
                    </a:ext>
                  </a:extLst>
                </a:gridCol>
              </a:tblGrid>
              <a:tr h="962278">
                <a:tc>
                  <a:txBody>
                    <a:bodyPr/>
                    <a:lstStyle/>
                    <a:p>
                      <a:pPr algn="ctr"/>
                      <a:r>
                        <a:rPr lang="en-US" sz="2400" dirty="0"/>
                        <a:t>Date</a:t>
                      </a:r>
                      <a:endParaRPr lang="en-ZA" sz="2400" dirty="0"/>
                    </a:p>
                  </a:txBody>
                  <a:tcPr/>
                </a:tc>
                <a:tc>
                  <a:txBody>
                    <a:bodyPr/>
                    <a:lstStyle/>
                    <a:p>
                      <a:pPr algn="ctr"/>
                      <a:r>
                        <a:rPr lang="en-US" sz="2400" dirty="0"/>
                        <a:t>Area</a:t>
                      </a:r>
                      <a:endParaRPr lang="en-ZA" sz="2400" dirty="0"/>
                    </a:p>
                  </a:txBody>
                  <a:tcPr/>
                </a:tc>
                <a:tc>
                  <a:txBody>
                    <a:bodyPr/>
                    <a:lstStyle/>
                    <a:p>
                      <a:pPr algn="ctr"/>
                      <a:r>
                        <a:rPr lang="en-US" sz="2400" dirty="0"/>
                        <a:t>objective</a:t>
                      </a:r>
                      <a:endParaRPr lang="en-ZA" sz="2400" dirty="0"/>
                    </a:p>
                  </a:txBody>
                  <a:tcPr/>
                </a:tc>
                <a:tc>
                  <a:txBody>
                    <a:bodyPr/>
                    <a:lstStyle/>
                    <a:p>
                      <a:pPr algn="ctr"/>
                      <a:r>
                        <a:rPr lang="en-US" sz="2400" dirty="0"/>
                        <a:t>Recommendations</a:t>
                      </a:r>
                      <a:endParaRPr lang="en-ZA" sz="2400" dirty="0"/>
                    </a:p>
                  </a:txBody>
                  <a:tcPr/>
                </a:tc>
                <a:extLst>
                  <a:ext uri="{0D108BD9-81ED-4DB2-BD59-A6C34878D82A}">
                    <a16:rowId xmlns:a16="http://schemas.microsoft.com/office/drawing/2014/main" val="2899561592"/>
                  </a:ext>
                </a:extLst>
              </a:tr>
              <a:tr h="5000582">
                <a:tc>
                  <a:txBody>
                    <a:bodyPr/>
                    <a:lstStyle/>
                    <a:p>
                      <a:r>
                        <a:rPr lang="en-US" sz="1800" dirty="0"/>
                        <a:t>19 to 21 April 2023</a:t>
                      </a:r>
                      <a:endParaRPr lang="en-ZA" sz="1800" dirty="0"/>
                    </a:p>
                  </a:txBody>
                  <a:tcPr/>
                </a:tc>
                <a:tc>
                  <a:txBody>
                    <a:bodyPr/>
                    <a:lstStyle/>
                    <a:p>
                      <a:r>
                        <a:rPr lang="en-US" sz="1800" kern="1200" dirty="0">
                          <a:solidFill>
                            <a:schemeClr val="dk1"/>
                          </a:solidFill>
                          <a:effectLst/>
                          <a:latin typeface="+mn-lt"/>
                          <a:ea typeface="+mn-ea"/>
                          <a:cs typeface="+mn-cs"/>
                        </a:rPr>
                        <a:t>Gauteng to Northern Cape </a:t>
                      </a:r>
                      <a:endParaRPr lang="en-ZA" sz="1800" kern="1200" dirty="0">
                        <a:solidFill>
                          <a:schemeClr val="dk1"/>
                        </a:solidFill>
                        <a:effectLst/>
                        <a:latin typeface="+mn-lt"/>
                        <a:ea typeface="+mn-ea"/>
                        <a:cs typeface="+mn-cs"/>
                      </a:endParaRPr>
                    </a:p>
                  </a:txBody>
                  <a:tcPr/>
                </a:tc>
                <a:tc>
                  <a:txBody>
                    <a:bodyPr/>
                    <a:lstStyle/>
                    <a:p>
                      <a:r>
                        <a:rPr lang="en-US" sz="1400" b="1" dirty="0"/>
                        <a:t>To assess:</a:t>
                      </a:r>
                    </a:p>
                    <a:p>
                      <a:pPr marL="285750" lvl="0" indent="-285750" algn="just">
                        <a:buFont typeface="Arial" panose="020B0604020202020204" pitchFamily="34" charset="0"/>
                        <a:buChar char="•"/>
                      </a:pPr>
                      <a:r>
                        <a:rPr lang="en-GB" sz="1800" kern="1200" dirty="0">
                          <a:solidFill>
                            <a:schemeClr val="dk1"/>
                          </a:solidFill>
                          <a:effectLst/>
                          <a:latin typeface="+mn-lt"/>
                          <a:ea typeface="+mn-ea"/>
                          <a:cs typeface="+mn-cs"/>
                        </a:rPr>
                        <a:t>key programmes of DCDT, namely the implementation of the SA Connect Broadband Policy and the Direct-To-Home (DTH) broadcasting, which is a subset of the Digital Terrestrial Television (DTT) project;</a:t>
                      </a:r>
                      <a:endParaRPr lang="en-ZA" sz="1800" kern="1200" dirty="0">
                        <a:solidFill>
                          <a:schemeClr val="dk1"/>
                        </a:solidFill>
                        <a:effectLst/>
                        <a:latin typeface="+mn-lt"/>
                        <a:ea typeface="+mn-ea"/>
                        <a:cs typeface="+mn-cs"/>
                      </a:endParaRPr>
                    </a:p>
                    <a:p>
                      <a:pPr marL="285750" indent="-285750" algn="just">
                        <a:buFont typeface="Arial" panose="020B0604020202020204" pitchFamily="34" charset="0"/>
                        <a:buChar char="•"/>
                      </a:pPr>
                      <a:r>
                        <a:rPr lang="en-GB" sz="1800" kern="1200" dirty="0">
                          <a:solidFill>
                            <a:schemeClr val="dk1"/>
                          </a:solidFill>
                          <a:effectLst/>
                          <a:latin typeface="+mn-lt"/>
                          <a:ea typeface="+mn-ea"/>
                          <a:cs typeface="+mn-cs"/>
                        </a:rPr>
                        <a:t>the priority programmes of the Department and Entities</a:t>
                      </a:r>
                      <a:endParaRPr lang="en-ZA" sz="1400" dirty="0"/>
                    </a:p>
                  </a:txBody>
                  <a:tcPr/>
                </a:tc>
                <a:tc>
                  <a:txBody>
                    <a:bodyPr/>
                    <a:lstStyle/>
                    <a:p>
                      <a:pPr algn="just"/>
                      <a:r>
                        <a:rPr lang="en-US" sz="1400" b="1" dirty="0"/>
                        <a:t>The Minister to ensure:</a:t>
                      </a:r>
                    </a:p>
                    <a:p>
                      <a:pPr marL="285750" lvl="0" indent="-285750" algn="just">
                        <a:buFont typeface="Arial" panose="020B0604020202020204" pitchFamily="34" charset="0"/>
                        <a:buChar char="•"/>
                      </a:pPr>
                      <a:r>
                        <a:rPr lang="en-GB" sz="1800" kern="1200" dirty="0">
                          <a:solidFill>
                            <a:schemeClr val="dk1"/>
                          </a:solidFill>
                          <a:effectLst/>
                          <a:latin typeface="+mn-lt"/>
                          <a:ea typeface="+mn-ea"/>
                          <a:cs typeface="+mn-cs"/>
                        </a:rPr>
                        <a:t>that DCDT ensures that there is collaboration amongst its Entities, such as NEMISA,. ZADNA, BBI, USAASA and SITA for wider uptake of installed connectivity infrastructure. </a:t>
                      </a:r>
                      <a:endParaRPr lang="en-ZA" sz="1800" kern="1200" dirty="0">
                        <a:solidFill>
                          <a:schemeClr val="dk1"/>
                        </a:solidFill>
                        <a:effectLst/>
                        <a:latin typeface="+mn-lt"/>
                        <a:ea typeface="+mn-ea"/>
                        <a:cs typeface="+mn-cs"/>
                      </a:endParaRPr>
                    </a:p>
                    <a:p>
                      <a:pPr marL="285750" lvl="0" indent="-285750" algn="just">
                        <a:buFont typeface="Arial" panose="020B0604020202020204" pitchFamily="34" charset="0"/>
                        <a:buChar char="•"/>
                      </a:pPr>
                      <a:r>
                        <a:rPr lang="en-GB" sz="1800" kern="1200" dirty="0">
                          <a:solidFill>
                            <a:schemeClr val="dk1"/>
                          </a:solidFill>
                          <a:effectLst/>
                          <a:latin typeface="+mn-lt"/>
                          <a:ea typeface="+mn-ea"/>
                          <a:cs typeface="+mn-cs"/>
                        </a:rPr>
                        <a:t>that the Department endeavours to improve communication relations between National, Provincial and Local government and other stakeholders with interest.</a:t>
                      </a:r>
                      <a:endParaRPr lang="en-ZA" sz="1800" kern="1200" dirty="0">
                        <a:solidFill>
                          <a:schemeClr val="dk1"/>
                        </a:solidFill>
                        <a:effectLst/>
                        <a:latin typeface="+mn-lt"/>
                        <a:ea typeface="+mn-ea"/>
                        <a:cs typeface="+mn-cs"/>
                      </a:endParaRPr>
                    </a:p>
                    <a:p>
                      <a:pPr marL="285750" lvl="0" indent="-285750" algn="just">
                        <a:buFont typeface="Arial" panose="020B0604020202020204" pitchFamily="34" charset="0"/>
                        <a:buChar char="•"/>
                      </a:pPr>
                      <a:r>
                        <a:rPr lang="en-GB" sz="1800" kern="1200" dirty="0">
                          <a:solidFill>
                            <a:schemeClr val="dk1"/>
                          </a:solidFill>
                          <a:effectLst/>
                          <a:latin typeface="+mn-lt"/>
                          <a:ea typeface="+mn-ea"/>
                          <a:cs typeface="+mn-cs"/>
                        </a:rPr>
                        <a:t>That the Department and relevant Entities must report back to the Committee before the end of the 6th Parliament</a:t>
                      </a:r>
                      <a:endParaRPr lang="en-ZA" sz="1800" kern="1200" dirty="0">
                        <a:solidFill>
                          <a:schemeClr val="dk1"/>
                        </a:solidFill>
                        <a:effectLst/>
                        <a:latin typeface="+mn-lt"/>
                        <a:ea typeface="+mn-ea"/>
                        <a:cs typeface="+mn-cs"/>
                      </a:endParaRPr>
                    </a:p>
                    <a:p>
                      <a:pPr algn="just"/>
                      <a:endParaRPr lang="en-ZA" sz="1400" dirty="0"/>
                    </a:p>
                  </a:txBody>
                  <a:tcPr/>
                </a:tc>
                <a:extLst>
                  <a:ext uri="{0D108BD9-81ED-4DB2-BD59-A6C34878D82A}">
                    <a16:rowId xmlns:a16="http://schemas.microsoft.com/office/drawing/2014/main" val="2315539876"/>
                  </a:ext>
                </a:extLst>
              </a:tr>
            </a:tbl>
          </a:graphicData>
        </a:graphic>
      </p:graphicFrame>
    </p:spTree>
    <p:extLst>
      <p:ext uri="{BB962C8B-B14F-4D97-AF65-F5344CB8AC3E}">
        <p14:creationId xmlns:p14="http://schemas.microsoft.com/office/powerpoint/2010/main" val="8227525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ZA" sz="2400" dirty="0">
                <a:solidFill>
                  <a:schemeClr val="accent6"/>
                </a:solidFill>
                <a:ea typeface="Calibri" panose="020F0502020204030204" pitchFamily="34" charset="0"/>
              </a:rPr>
              <a:t>Challenges emerging from Oversight</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5293359"/>
          </a:xfrm>
        </p:spPr>
        <p:txBody>
          <a:bodyPr>
            <a:normAutofit fontScale="92500" lnSpcReduction="20000"/>
          </a:bodyPr>
          <a:lstStyle/>
          <a:p>
            <a:pPr marL="0" indent="0" algn="just">
              <a:lnSpc>
                <a:spcPct val="150000"/>
              </a:lnSpc>
              <a:spcAft>
                <a:spcPts val="600"/>
              </a:spcAft>
              <a:buNone/>
            </a:pPr>
            <a:r>
              <a:rPr lang="en-ZA" sz="1800" b="1" dirty="0">
                <a:ea typeface="Calibri" panose="020F0502020204030204" pitchFamily="34" charset="0"/>
              </a:rPr>
              <a:t>The following challenges emerged during the oversight visits:</a:t>
            </a:r>
          </a:p>
          <a:p>
            <a:pPr marL="342900" indent="-342900" algn="just">
              <a:lnSpc>
                <a:spcPct val="160000"/>
              </a:lnSpc>
              <a:spcAft>
                <a:spcPts val="600"/>
              </a:spcAft>
              <a:buFont typeface="Symbol" panose="05050102010706020507" pitchFamily="18" charset="2"/>
              <a:buChar char=""/>
            </a:pPr>
            <a:r>
              <a:rPr lang="en-ZA" sz="2100" dirty="0">
                <a:ea typeface="Calibri" panose="020F0502020204030204" pitchFamily="34" charset="0"/>
              </a:rPr>
              <a:t>That the DTT and analogue switch-off remained a major concern and the Public Broadcaster raised some concerns that this is likely to affect its financial stability and sustainability. The broadband rollout and universal access also remain a challenge as a number of government facilities connected raised issues on the network uptime and reliability.</a:t>
            </a:r>
          </a:p>
          <a:p>
            <a:pPr marL="342900" indent="-342900" algn="just">
              <a:lnSpc>
                <a:spcPct val="160000"/>
              </a:lnSpc>
              <a:spcAft>
                <a:spcPts val="600"/>
              </a:spcAft>
              <a:buFont typeface="Symbol" panose="05050102010706020507" pitchFamily="18" charset="2"/>
              <a:buChar char=""/>
            </a:pPr>
            <a:r>
              <a:rPr lang="en-ZA" sz="2100" dirty="0">
                <a:ea typeface="Calibri" panose="020F0502020204030204" pitchFamily="34" charset="0"/>
              </a:rPr>
              <a:t>One of the issues raised was the concern about the sustainable funding model for ICASA, the shortage of suitably trained and skilled staff, and the retention of talent.</a:t>
            </a:r>
          </a:p>
          <a:p>
            <a:pPr marL="342900" indent="-342900" algn="just">
              <a:lnSpc>
                <a:spcPct val="160000"/>
              </a:lnSpc>
              <a:spcAft>
                <a:spcPts val="600"/>
              </a:spcAft>
              <a:buFont typeface="Symbol" panose="05050102010706020507" pitchFamily="18" charset="2"/>
              <a:buChar char=""/>
            </a:pPr>
            <a:r>
              <a:rPr lang="en-ZA" sz="2100" dirty="0">
                <a:ea typeface="Calibri" panose="020F0502020204030204" pitchFamily="34" charset="0"/>
              </a:rPr>
              <a:t>The acquisition of BBI by Sentech also remained a major concern and the 7th Administration will need to ensure that this is finalised as a matter of urgency.</a:t>
            </a:r>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79345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Issues</a:t>
            </a:r>
            <a:r>
              <a:rPr lang="en-ZA" sz="2400" dirty="0">
                <a:solidFill>
                  <a:schemeClr val="accent6"/>
                </a:solidFill>
                <a:ea typeface="Calibri" panose="020F0502020204030204" pitchFamily="34" charset="0"/>
              </a:rPr>
              <a:t> to follow-up on legislation</a:t>
            </a: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 </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2407919"/>
          </a:xfrm>
        </p:spPr>
        <p:txBody>
          <a:bodyPr>
            <a:normAutofit fontScale="92500" lnSpcReduction="10000"/>
          </a:bodyPr>
          <a:lstStyle/>
          <a:p>
            <a:pPr marL="0" indent="0" algn="just">
              <a:lnSpc>
                <a:spcPct val="150000"/>
              </a:lnSpc>
              <a:spcAft>
                <a:spcPts val="600"/>
              </a:spcAft>
              <a:buNone/>
            </a:pPr>
            <a:r>
              <a:rPr lang="en-ZA" sz="1800" b="1" dirty="0">
                <a:ea typeface="Calibri" panose="020F0502020204030204" pitchFamily="34" charset="0"/>
              </a:rPr>
              <a:t>The 7th Parliament should consider the following:</a:t>
            </a:r>
          </a:p>
          <a:p>
            <a:pPr marL="342900" lvl="0" indent="-342900" algn="just">
              <a:lnSpc>
                <a:spcPct val="150000"/>
              </a:lnSpc>
              <a:buFont typeface="Symbol" panose="05050102010706020507" pitchFamily="18" charset="2"/>
              <a:buChar char=""/>
            </a:pPr>
            <a:r>
              <a:rPr lang="en-ZA" sz="1900" dirty="0">
                <a:ea typeface="Calibri" panose="020F0502020204030204" pitchFamily="34" charset="0"/>
              </a:rPr>
              <a:t>Follow-up oversight visits reports and recommendations. </a:t>
            </a:r>
          </a:p>
          <a:p>
            <a:pPr marL="342900" lvl="0" indent="-342900" algn="just">
              <a:lnSpc>
                <a:spcPct val="150000"/>
              </a:lnSpc>
              <a:spcAft>
                <a:spcPts val="600"/>
              </a:spcAft>
              <a:buFont typeface="Symbol" panose="05050102010706020507" pitchFamily="18" charset="2"/>
              <a:buChar char=""/>
            </a:pPr>
            <a:r>
              <a:rPr lang="en-ZA" sz="1900" dirty="0">
                <a:ea typeface="Calibri" panose="020F0502020204030204" pitchFamily="34" charset="0"/>
              </a:rPr>
              <a:t>The Committee is to rigorously monitor the implementation of the business rescue plan for the South African Post Office. This is after the visit to the SAPO outlets, and the Committee experienced the dire need for the Entity to be supported.</a:t>
            </a:r>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98311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US" sz="2800" dirty="0">
                <a:solidFill>
                  <a:schemeClr val="accent6"/>
                </a:solidFill>
                <a:ea typeface="Calibri" panose="020F0502020204030204" pitchFamily="34" charset="0"/>
              </a:rPr>
              <a:t>T</a:t>
            </a:r>
            <a:r>
              <a:rPr lang="en-ZA" sz="2800" dirty="0">
                <a:solidFill>
                  <a:schemeClr val="accent6"/>
                </a:solidFill>
                <a:ea typeface="Calibri" panose="020F0502020204030204" pitchFamily="34" charset="0"/>
              </a:rPr>
              <a:t>he international study tour undertaken</a:t>
            </a:r>
            <a:endParaRPr lang="en-ZA" sz="28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4338319"/>
          </a:xfrm>
        </p:spPr>
        <p:txBody>
          <a:bodyPr>
            <a:normAutofit lnSpcReduction="10000"/>
          </a:bodyPr>
          <a:lstStyle/>
          <a:p>
            <a:pPr algn="just">
              <a:lnSpc>
                <a:spcPct val="150000"/>
              </a:lnSpc>
              <a:spcAft>
                <a:spcPts val="800"/>
              </a:spcAft>
            </a:pPr>
            <a:r>
              <a:rPr lang="en-ZA" sz="2100" dirty="0">
                <a:effectLst/>
                <a:latin typeface="Arial" panose="020B0604020202020204" pitchFamily="34" charset="0"/>
                <a:ea typeface="Calibri" panose="020F0502020204030204" pitchFamily="34" charset="0"/>
                <a:cs typeface="Arial" panose="020B0604020202020204" pitchFamily="34" charset="0"/>
              </a:rPr>
              <a:t>None of the applications for international study tours by the Committee were approved.</a:t>
            </a:r>
            <a:r>
              <a:rPr lang="en-ZA" sz="21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50000"/>
              </a:lnSpc>
              <a:spcAft>
                <a:spcPts val="800"/>
              </a:spcAft>
            </a:pPr>
            <a:r>
              <a:rPr lang="en-ZA" sz="2100" dirty="0">
                <a:effectLst/>
                <a:latin typeface="Arial" panose="020B0604020202020204" pitchFamily="34" charset="0"/>
                <a:ea typeface="Calibri" panose="020F0502020204030204" pitchFamily="34" charset="0"/>
                <a:cs typeface="Arial" panose="020B0604020202020204" pitchFamily="34" charset="0"/>
              </a:rPr>
              <a:t>The Portfolio Committee had planned to undertake an international study tour to India from 1 October to 6 October 2023, and the approval for the tour was not granted due to budgetary constraints. </a:t>
            </a:r>
          </a:p>
          <a:p>
            <a:pPr algn="just">
              <a:lnSpc>
                <a:spcPct val="150000"/>
              </a:lnSpc>
              <a:spcAft>
                <a:spcPts val="800"/>
              </a:spcAft>
            </a:pPr>
            <a:r>
              <a:rPr lang="en-ZA" sz="2100" dirty="0">
                <a:effectLst/>
                <a:latin typeface="Arial" panose="020B0604020202020204" pitchFamily="34" charset="0"/>
                <a:ea typeface="Calibri" panose="020F0502020204030204" pitchFamily="34" charset="0"/>
                <a:cs typeface="Arial" panose="020B0604020202020204" pitchFamily="34" charset="0"/>
              </a:rPr>
              <a:t>The primary objective of the tour was mainly for benchmarking exercises and learning from fellow BRICS Members in adopting digital economy policies. </a:t>
            </a:r>
            <a:endParaRPr lang="en-ZA" sz="2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50000"/>
              </a:lnSpc>
              <a:buNone/>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0378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Issues</a:t>
            </a:r>
            <a:r>
              <a:rPr lang="en-ZA" sz="2400" dirty="0">
                <a:solidFill>
                  <a:schemeClr val="accent6"/>
                </a:solidFill>
                <a:ea typeface="Calibri" panose="020F0502020204030204" pitchFamily="34" charset="0"/>
              </a:rPr>
              <a:t> to follow-up on International Study Tours</a:t>
            </a:r>
            <a:r>
              <a:rPr lang="en-ZA" sz="2400" b="1" dirty="0">
                <a:solidFill>
                  <a:schemeClr val="accent6"/>
                </a:solidFill>
                <a:effectLst/>
                <a:latin typeface="Arial" panose="020B0604020202020204" pitchFamily="34" charset="0"/>
                <a:ea typeface="Calibri" panose="020F0502020204030204" pitchFamily="34" charset="0"/>
                <a:cs typeface="Arial" panose="020B0604020202020204" pitchFamily="34" charset="0"/>
              </a:rPr>
              <a:t> </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3291839"/>
          </a:xfrm>
        </p:spPr>
        <p:txBody>
          <a:bodyPr>
            <a:normAutofit lnSpcReduction="10000"/>
          </a:bodyPr>
          <a:lstStyle/>
          <a:p>
            <a:pPr marL="0" indent="0" algn="just">
              <a:lnSpc>
                <a:spcPct val="150000"/>
              </a:lnSpc>
              <a:spcAft>
                <a:spcPts val="600"/>
              </a:spcAft>
              <a:buNone/>
            </a:pPr>
            <a:r>
              <a:rPr lang="en-ZA" sz="1800" b="1" dirty="0">
                <a:ea typeface="Calibri" panose="020F0502020204030204" pitchFamily="34" charset="0"/>
              </a:rPr>
              <a:t>The 7th Parliament should consider the following:</a:t>
            </a:r>
          </a:p>
          <a:p>
            <a:pPr lvl="0" algn="just">
              <a:lnSpc>
                <a:spcPct val="150000"/>
              </a:lnSpc>
              <a:spcAft>
                <a:spcPts val="800"/>
              </a:spcAft>
            </a:pPr>
            <a:r>
              <a:rPr lang="en-ZA" sz="2100" dirty="0">
                <a:ea typeface="Calibri" panose="020F0502020204030204" pitchFamily="34" charset="0"/>
              </a:rPr>
              <a:t>Members to undertake an international study tour to gain insight and in preparation for the processing of legislation and purposes of learning from their peers.</a:t>
            </a:r>
          </a:p>
          <a:p>
            <a:pPr lvl="0" algn="just">
              <a:lnSpc>
                <a:spcPct val="150000"/>
              </a:lnSpc>
              <a:spcAft>
                <a:spcPts val="800"/>
              </a:spcAft>
            </a:pPr>
            <a:r>
              <a:rPr lang="en-ZA" sz="2100" dirty="0">
                <a:ea typeface="Calibri" panose="020F0502020204030204" pitchFamily="34" charset="0"/>
              </a:rPr>
              <a:t>That Parliament allocates budgets in such a way that every Committee has a fair chance to undertake study tours and international trips.</a:t>
            </a:r>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382523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768610"/>
          </a:xfrm>
        </p:spPr>
        <p:txBody>
          <a:bodyPr>
            <a:normAutofit/>
          </a:bodyPr>
          <a:lstStyle/>
          <a:p>
            <a:pPr lvl="0" algn="just">
              <a:lnSpc>
                <a:spcPct val="150000"/>
              </a:lnSpc>
              <a:spcAft>
                <a:spcPts val="600"/>
              </a:spcAft>
              <a:tabLst>
                <a:tab pos="457200" algn="l"/>
              </a:tabLst>
            </a:pPr>
            <a:r>
              <a:rPr lang="en-US" sz="2400" dirty="0">
                <a:solidFill>
                  <a:schemeClr val="accent6"/>
                </a:solidFill>
                <a:ea typeface="Calibri" panose="020F0502020204030204" pitchFamily="34" charset="0"/>
              </a:rPr>
              <a:t>A</a:t>
            </a:r>
            <a:r>
              <a:rPr lang="en-ZA" sz="2400" dirty="0">
                <a:solidFill>
                  <a:schemeClr val="accent6"/>
                </a:solidFill>
                <a:ea typeface="Calibri" panose="020F0502020204030204" pitchFamily="34" charset="0"/>
              </a:rPr>
              <a:t>ctive International Agreements</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67268" y="792481"/>
            <a:ext cx="9114692" cy="3291839"/>
          </a:xfrm>
        </p:spPr>
        <p:txBody>
          <a:bodyPr>
            <a:normAutofit/>
          </a:bodyPr>
          <a:lstStyle/>
          <a:p>
            <a:pPr marL="0" indent="0" algn="just">
              <a:lnSpc>
                <a:spcPct val="150000"/>
              </a:lnSpc>
              <a:spcAft>
                <a:spcPts val="600"/>
              </a:spcAft>
              <a:buNone/>
            </a:pPr>
            <a:endParaRPr lang="en-ZA" sz="1800" b="1" dirty="0">
              <a:ea typeface="Calibri" panose="020F0502020204030204" pitchFamily="34"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FAA5FC72-5E52-3434-A4EE-28F044D48594}"/>
              </a:ext>
            </a:extLst>
          </p:cNvPr>
          <p:cNvGraphicFramePr>
            <a:graphicFrameLocks noGrp="1"/>
          </p:cNvGraphicFramePr>
          <p:nvPr>
            <p:extLst>
              <p:ext uri="{D42A27DB-BD31-4B8C-83A1-F6EECF244321}">
                <p14:modId xmlns:p14="http://schemas.microsoft.com/office/powerpoint/2010/main" val="1105928355"/>
              </p:ext>
            </p:extLst>
          </p:nvPr>
        </p:nvGraphicFramePr>
        <p:xfrm>
          <a:off x="660400" y="871269"/>
          <a:ext cx="9394826" cy="5448251"/>
        </p:xfrm>
        <a:graphic>
          <a:graphicData uri="http://schemas.openxmlformats.org/drawingml/2006/table">
            <a:tbl>
              <a:tblPr firstRow="1" firstCol="1" bandRow="1">
                <a:tableStyleId>{5C22544A-7EE6-4342-B048-85BDC9FD1C3A}</a:tableStyleId>
              </a:tblPr>
              <a:tblGrid>
                <a:gridCol w="1230396">
                  <a:extLst>
                    <a:ext uri="{9D8B030D-6E8A-4147-A177-3AD203B41FA5}">
                      <a16:colId xmlns:a16="http://schemas.microsoft.com/office/drawing/2014/main" val="287761029"/>
                    </a:ext>
                  </a:extLst>
                </a:gridCol>
                <a:gridCol w="1131732">
                  <a:extLst>
                    <a:ext uri="{9D8B030D-6E8A-4147-A177-3AD203B41FA5}">
                      <a16:colId xmlns:a16="http://schemas.microsoft.com/office/drawing/2014/main" val="977545599"/>
                    </a:ext>
                  </a:extLst>
                </a:gridCol>
                <a:gridCol w="7032698">
                  <a:extLst>
                    <a:ext uri="{9D8B030D-6E8A-4147-A177-3AD203B41FA5}">
                      <a16:colId xmlns:a16="http://schemas.microsoft.com/office/drawing/2014/main" val="1522473256"/>
                    </a:ext>
                  </a:extLst>
                </a:gridCol>
              </a:tblGrid>
              <a:tr h="434396">
                <a:tc>
                  <a:txBody>
                    <a:bodyPr/>
                    <a:lstStyle/>
                    <a:p>
                      <a:pPr algn="just">
                        <a:lnSpc>
                          <a:spcPts val="1400"/>
                        </a:lnSpc>
                        <a:spcAft>
                          <a:spcPts val="600"/>
                        </a:spcAft>
                      </a:pPr>
                      <a:r>
                        <a:rPr lang="en-ZA" sz="1200" dirty="0">
                          <a:effectLst/>
                          <a:latin typeface="Arial" panose="020B0604020202020204" pitchFamily="34" charset="0"/>
                          <a:cs typeface="Arial" panose="020B0604020202020204" pitchFamily="34" charset="0"/>
                        </a:rPr>
                        <a:t>Date Signed</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ts val="1400"/>
                        </a:lnSpc>
                        <a:spcAft>
                          <a:spcPts val="600"/>
                        </a:spcAft>
                      </a:pPr>
                      <a:r>
                        <a:rPr lang="en-ZA" sz="1200" dirty="0">
                          <a:effectLst/>
                          <a:latin typeface="Arial" panose="020B0604020202020204" pitchFamily="34" charset="0"/>
                          <a:cs typeface="Arial" panose="020B0604020202020204" pitchFamily="34" charset="0"/>
                        </a:rPr>
                        <a:t>Country</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ts val="1400"/>
                        </a:lnSpc>
                        <a:spcAft>
                          <a:spcPts val="600"/>
                        </a:spcAft>
                      </a:pPr>
                      <a:r>
                        <a:rPr lang="en-ZA" sz="1200" dirty="0">
                          <a:effectLst/>
                          <a:latin typeface="Arial" panose="020B0604020202020204" pitchFamily="34" charset="0"/>
                          <a:cs typeface="Arial" panose="020B0604020202020204" pitchFamily="34" charset="0"/>
                        </a:rPr>
                        <a:t>Title of Agreement</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84761585"/>
                  </a:ext>
                </a:extLst>
              </a:tr>
              <a:tr h="900059">
                <a:tc>
                  <a:txBody>
                    <a:bodyPr/>
                    <a:lstStyle/>
                    <a:p>
                      <a:pPr algn="just">
                        <a:lnSpc>
                          <a:spcPts val="1400"/>
                        </a:lnSpc>
                        <a:spcAft>
                          <a:spcPts val="600"/>
                        </a:spcAft>
                      </a:pPr>
                      <a:r>
                        <a:rPr lang="en-ZA" sz="1200">
                          <a:effectLst/>
                          <a:latin typeface="Arial" panose="020B0604020202020204" pitchFamily="34" charset="0"/>
                          <a:cs typeface="Arial" panose="020B0604020202020204" pitchFamily="34" charset="0"/>
                        </a:rPr>
                        <a:t>20211202</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ts val="1400"/>
                        </a:lnSpc>
                        <a:spcAft>
                          <a:spcPts val="600"/>
                        </a:spcAft>
                      </a:pPr>
                      <a:r>
                        <a:rPr lang="en-ZA" sz="1200" dirty="0">
                          <a:effectLst/>
                          <a:latin typeface="Arial" panose="020B0604020202020204" pitchFamily="34" charset="0"/>
                          <a:cs typeface="Arial" panose="020B0604020202020204" pitchFamily="34" charset="0"/>
                        </a:rPr>
                        <a:t>Cote D’Ivoire</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600"/>
                        </a:spcAft>
                      </a:pPr>
                      <a:r>
                        <a:rPr lang="en-ZA" sz="1200" dirty="0">
                          <a:effectLst/>
                          <a:latin typeface="Arial" panose="020B0604020202020204" pitchFamily="34" charset="0"/>
                          <a:cs typeface="Arial" panose="020B0604020202020204" pitchFamily="34" charset="0"/>
                        </a:rPr>
                        <a:t>Memorandum of Understanding between the Government of the Republic of South Africa and the Government of the Republic of Cote D’Ivoire on Cooperation in the fields of Information and Communications Technologies</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9457505"/>
                  </a:ext>
                </a:extLst>
              </a:tr>
              <a:tr h="1413619">
                <a:tc>
                  <a:txBody>
                    <a:bodyPr/>
                    <a:lstStyle/>
                    <a:p>
                      <a:pPr algn="just">
                        <a:lnSpc>
                          <a:spcPts val="1400"/>
                        </a:lnSpc>
                        <a:spcAft>
                          <a:spcPts val="600"/>
                        </a:spcAft>
                      </a:pPr>
                      <a:r>
                        <a:rPr lang="en-ZA" sz="1200">
                          <a:effectLst/>
                          <a:latin typeface="Arial" panose="020B0604020202020204" pitchFamily="34" charset="0"/>
                          <a:cs typeface="Arial" panose="020B0604020202020204" pitchFamily="34" charset="0"/>
                        </a:rPr>
                        <a:t>20220928</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ts val="1400"/>
                        </a:lnSpc>
                        <a:spcAft>
                          <a:spcPts val="600"/>
                        </a:spcAft>
                      </a:pPr>
                      <a:r>
                        <a:rPr lang="en-ZA" sz="1200">
                          <a:effectLst/>
                          <a:latin typeface="Arial" panose="020B0604020202020204" pitchFamily="34" charset="0"/>
                          <a:cs typeface="Arial" panose="020B0604020202020204" pitchFamily="34" charset="0"/>
                        </a:rPr>
                        <a:t>China</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600"/>
                        </a:spcAft>
                      </a:pPr>
                      <a:r>
                        <a:rPr lang="en-ZA" sz="1200" dirty="0">
                          <a:effectLst/>
                          <a:latin typeface="Arial" panose="020B0604020202020204" pitchFamily="34" charset="0"/>
                          <a:cs typeface="Arial" panose="020B0604020202020204" pitchFamily="34" charset="0"/>
                        </a:rPr>
                        <a:t>Memorandum of Understanding (MoU) between the Department of Communications and Digital Technologies of South Africa and the Ministry of Industry and Information Technology of the Peoples Republic of China on Cooperation in the field of Digital Economy.</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12071342"/>
                  </a:ext>
                </a:extLst>
              </a:tr>
              <a:tr h="900059">
                <a:tc>
                  <a:txBody>
                    <a:bodyPr/>
                    <a:lstStyle/>
                    <a:p>
                      <a:pPr algn="just">
                        <a:lnSpc>
                          <a:spcPts val="1400"/>
                        </a:lnSpc>
                        <a:spcAft>
                          <a:spcPts val="600"/>
                        </a:spcAft>
                      </a:pPr>
                      <a:r>
                        <a:rPr lang="en-ZA" sz="1200">
                          <a:effectLst/>
                          <a:latin typeface="Arial" panose="020B0604020202020204" pitchFamily="34" charset="0"/>
                          <a:cs typeface="Arial" panose="020B0604020202020204" pitchFamily="34" charset="0"/>
                        </a:rPr>
                        <a:t>20221015</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ts val="1400"/>
                        </a:lnSpc>
                        <a:spcAft>
                          <a:spcPts val="600"/>
                        </a:spcAft>
                      </a:pPr>
                      <a:r>
                        <a:rPr lang="en-ZA" sz="1200">
                          <a:effectLst/>
                          <a:latin typeface="Arial" panose="020B0604020202020204" pitchFamily="34" charset="0"/>
                          <a:cs typeface="Arial" panose="020B0604020202020204" pitchFamily="34" charset="0"/>
                        </a:rPr>
                        <a:t>Saudi Arabia</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600"/>
                        </a:spcAft>
                      </a:pPr>
                      <a:r>
                        <a:rPr lang="en-ZA" sz="1200" dirty="0">
                          <a:effectLst/>
                          <a:latin typeface="Arial" panose="020B0604020202020204" pitchFamily="34" charset="0"/>
                          <a:cs typeface="Arial" panose="020B0604020202020204" pitchFamily="34" charset="0"/>
                        </a:rPr>
                        <a:t>Memorandum of Understanding between the Government of the Republic of South Africa and the Government of the Kingdom of Saudi Arabia on Cooperation in the fields of Information and Communications Technologies.</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80767437"/>
                  </a:ext>
                </a:extLst>
              </a:tr>
              <a:tr h="900059">
                <a:tc>
                  <a:txBody>
                    <a:bodyPr/>
                    <a:lstStyle/>
                    <a:p>
                      <a:pPr algn="just">
                        <a:lnSpc>
                          <a:spcPts val="1400"/>
                        </a:lnSpc>
                        <a:spcAft>
                          <a:spcPts val="600"/>
                        </a:spcAft>
                      </a:pPr>
                      <a:r>
                        <a:rPr lang="en-ZA" sz="1200">
                          <a:effectLst/>
                          <a:latin typeface="Arial" panose="020B0604020202020204" pitchFamily="34" charset="0"/>
                          <a:cs typeface="Arial" panose="020B0604020202020204" pitchFamily="34" charset="0"/>
                        </a:rPr>
                        <a:t>20230228</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ts val="1400"/>
                        </a:lnSpc>
                        <a:spcAft>
                          <a:spcPts val="600"/>
                        </a:spcAft>
                      </a:pPr>
                      <a:r>
                        <a:rPr lang="en-ZA" sz="1200">
                          <a:effectLst/>
                          <a:latin typeface="Arial" panose="020B0604020202020204" pitchFamily="34" charset="0"/>
                          <a:cs typeface="Arial" panose="020B0604020202020204" pitchFamily="34" charset="0"/>
                        </a:rPr>
                        <a:t>Uganda</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600"/>
                        </a:spcAft>
                      </a:pPr>
                      <a:r>
                        <a:rPr lang="en-ZA" sz="1200" dirty="0">
                          <a:effectLst/>
                          <a:latin typeface="Arial" panose="020B0604020202020204" pitchFamily="34" charset="0"/>
                          <a:cs typeface="Arial" panose="020B0604020202020204" pitchFamily="34" charset="0"/>
                        </a:rPr>
                        <a:t>Memorandum of Understanding between the Government of the Republic of South Africa and the Government of the Republic of Uganda on Cooperation in the fields of Information and Communications Technology.</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30103826"/>
                  </a:ext>
                </a:extLst>
              </a:tr>
              <a:tr h="900059">
                <a:tc>
                  <a:txBody>
                    <a:bodyPr/>
                    <a:lstStyle/>
                    <a:p>
                      <a:pPr algn="just">
                        <a:lnSpc>
                          <a:spcPts val="1400"/>
                        </a:lnSpc>
                        <a:spcAft>
                          <a:spcPts val="600"/>
                        </a:spcAft>
                      </a:pPr>
                      <a:r>
                        <a:rPr lang="en-ZA" sz="1200">
                          <a:effectLst/>
                          <a:latin typeface="Arial" panose="020B0604020202020204" pitchFamily="34" charset="0"/>
                          <a:cs typeface="Arial" panose="020B0604020202020204" pitchFamily="34" charset="0"/>
                        </a:rPr>
                        <a:t>20230516</a:t>
                      </a:r>
                      <a:endParaRPr lang="en-ZA"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ts val="1400"/>
                        </a:lnSpc>
                        <a:spcAft>
                          <a:spcPts val="600"/>
                        </a:spcAft>
                      </a:pPr>
                      <a:r>
                        <a:rPr lang="en-ZA" sz="1200" dirty="0">
                          <a:effectLst/>
                          <a:latin typeface="Arial" panose="020B0604020202020204" pitchFamily="34" charset="0"/>
                          <a:cs typeface="Arial" panose="020B0604020202020204" pitchFamily="34" charset="0"/>
                        </a:rPr>
                        <a:t>Singapore</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50000"/>
                        </a:lnSpc>
                        <a:spcAft>
                          <a:spcPts val="600"/>
                        </a:spcAft>
                      </a:pPr>
                      <a:r>
                        <a:rPr lang="en-ZA" sz="1200" dirty="0">
                          <a:effectLst/>
                          <a:latin typeface="Arial" panose="020B0604020202020204" pitchFamily="34" charset="0"/>
                          <a:cs typeface="Arial" panose="020B0604020202020204" pitchFamily="34" charset="0"/>
                        </a:rPr>
                        <a:t>Memorandum of understanding with Republic of Singapore on Cooperation in the field of Information and Communications Technology.</a:t>
                      </a:r>
                      <a:endParaRPr lang="en-ZA"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31509978"/>
                  </a:ext>
                </a:extLst>
              </a:tr>
            </a:tbl>
          </a:graphicData>
        </a:graphic>
      </p:graphicFrame>
    </p:spTree>
    <p:extLst>
      <p:ext uri="{BB962C8B-B14F-4D97-AF65-F5344CB8AC3E}">
        <p14:creationId xmlns:p14="http://schemas.microsoft.com/office/powerpoint/2010/main" val="7138915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354541"/>
          </a:xfrm>
        </p:spPr>
        <p:txBody>
          <a:bodyPr>
            <a:noAutofit/>
          </a:bodyPr>
          <a:lstStyle/>
          <a:p>
            <a:pPr lvl="0" algn="just">
              <a:lnSpc>
                <a:spcPct val="150000"/>
              </a:lnSpc>
              <a:spcAft>
                <a:spcPts val="600"/>
              </a:spcAft>
              <a:tabLst>
                <a:tab pos="457200" algn="l"/>
              </a:tabLst>
            </a:pPr>
            <a:r>
              <a:rPr lang="en-US" sz="2400" dirty="0">
                <a:solidFill>
                  <a:schemeClr val="accent6"/>
                </a:solidFill>
                <a:ea typeface="Calibri" panose="020F0502020204030204" pitchFamily="34" charset="0"/>
              </a:rPr>
              <a:t>S</a:t>
            </a:r>
            <a:r>
              <a:rPr lang="en-ZA" sz="2400" dirty="0">
                <a:solidFill>
                  <a:schemeClr val="accent6"/>
                </a:solidFill>
                <a:ea typeface="Calibri" panose="020F0502020204030204" pitchFamily="34" charset="0"/>
              </a:rPr>
              <a:t>tatutory appointments</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96056" y="548640"/>
            <a:ext cx="9114692" cy="4947920"/>
          </a:xfrm>
        </p:spPr>
        <p:txBody>
          <a:bodyPr>
            <a:normAutofit/>
          </a:bodyPr>
          <a:lstStyle/>
          <a:p>
            <a:pPr algn="just">
              <a:lnSpc>
                <a:spcPct val="150000"/>
              </a:lnSpc>
              <a:spcAft>
                <a:spcPts val="600"/>
              </a:spcAft>
            </a:pPr>
            <a:r>
              <a:rPr lang="en-ZA" sz="1800" dirty="0">
                <a:effectLst/>
                <a:latin typeface="Arial" panose="020B0604020202020204" pitchFamily="34" charset="0"/>
                <a:ea typeface="Calibri" panose="020F0502020204030204" pitchFamily="34" charset="0"/>
                <a:cs typeface="Arial" panose="020B0604020202020204" pitchFamily="34" charset="0"/>
              </a:rPr>
              <a:t>The Committee has a statutory requirement to facilitate the appointment of the Boards of:</a:t>
            </a:r>
          </a:p>
          <a:p>
            <a:pPr lvl="1" algn="just">
              <a:lnSpc>
                <a:spcPct val="110000"/>
              </a:lnSpc>
              <a:spcAft>
                <a:spcPts val="600"/>
              </a:spcAft>
              <a:buFont typeface="Wingdings" panose="05000000000000000000" pitchFamily="2" charset="2"/>
              <a:buChar char="Ø"/>
            </a:pPr>
            <a:r>
              <a:rPr lang="en-ZA" sz="1800" dirty="0">
                <a:ea typeface="Calibri" panose="020F0502020204030204" pitchFamily="34" charset="0"/>
              </a:rPr>
              <a:t>the South African Broadcasting Corporation, </a:t>
            </a:r>
          </a:p>
          <a:p>
            <a:pPr lvl="1" algn="just">
              <a:lnSpc>
                <a:spcPct val="110000"/>
              </a:lnSpc>
              <a:spcAft>
                <a:spcPts val="600"/>
              </a:spcAft>
              <a:buFont typeface="Wingdings" panose="05000000000000000000" pitchFamily="2" charset="2"/>
              <a:buChar char="Ø"/>
            </a:pPr>
            <a:r>
              <a:rPr lang="en-ZA" sz="1800" dirty="0">
                <a:ea typeface="Calibri" panose="020F0502020204030204" pitchFamily="34" charset="0"/>
              </a:rPr>
              <a:t>the Media Development and Diversity Agency and </a:t>
            </a:r>
          </a:p>
          <a:p>
            <a:pPr lvl="1" algn="just">
              <a:lnSpc>
                <a:spcPct val="110000"/>
              </a:lnSpc>
              <a:spcAft>
                <a:spcPts val="600"/>
              </a:spcAft>
              <a:buFont typeface="Wingdings" panose="05000000000000000000" pitchFamily="2" charset="2"/>
              <a:buChar char="Ø"/>
            </a:pPr>
            <a:r>
              <a:rPr lang="en-ZA" sz="1800" dirty="0">
                <a:ea typeface="Calibri" panose="020F0502020204030204" pitchFamily="34" charset="0"/>
              </a:rPr>
              <a:t>the Independent Communications Authority of South Africa. </a:t>
            </a:r>
            <a:endParaRPr lang="en-ZA"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10000"/>
              </a:lnSpc>
              <a:spcAft>
                <a:spcPts val="600"/>
              </a:spcAft>
            </a:pPr>
            <a:r>
              <a:rPr lang="en-ZA" sz="1800" dirty="0">
                <a:effectLst/>
                <a:latin typeface="Arial" panose="020B0604020202020204" pitchFamily="34" charset="0"/>
                <a:ea typeface="Calibri" panose="020F0502020204030204" pitchFamily="34" charset="0"/>
                <a:cs typeface="Arial" panose="020B0604020202020204" pitchFamily="34" charset="0"/>
              </a:rPr>
              <a:t>During the reporting period, the Committee facilitated seven (7) statutory appointments. </a:t>
            </a:r>
          </a:p>
          <a:p>
            <a:pPr algn="just">
              <a:lnSpc>
                <a:spcPct val="110000"/>
              </a:lnSpc>
              <a:spcAft>
                <a:spcPts val="600"/>
              </a:spcAft>
            </a:pPr>
            <a:r>
              <a:rPr lang="en-ZA" sz="1800" dirty="0">
                <a:effectLst/>
                <a:latin typeface="Arial" panose="020B0604020202020204" pitchFamily="34" charset="0"/>
                <a:ea typeface="Calibri" panose="020F0502020204030204" pitchFamily="34" charset="0"/>
                <a:cs typeface="Arial" panose="020B0604020202020204" pitchFamily="34" charset="0"/>
              </a:rPr>
              <a:t>The vacancies were either as a result of the resignation of a Member, expiry of the term of office or the end of the term of the entire Board. </a:t>
            </a:r>
          </a:p>
          <a:p>
            <a:pPr algn="just">
              <a:lnSpc>
                <a:spcPct val="110000"/>
              </a:lnSpc>
              <a:spcAft>
                <a:spcPts val="600"/>
              </a:spcAft>
            </a:pPr>
            <a:r>
              <a:rPr lang="en-ZA" sz="1800" dirty="0">
                <a:effectLst/>
                <a:latin typeface="Arial" panose="020B0604020202020204" pitchFamily="34" charset="0"/>
                <a:ea typeface="Calibri" panose="020F0502020204030204" pitchFamily="34" charset="0"/>
                <a:cs typeface="Arial" panose="020B0604020202020204" pitchFamily="34" charset="0"/>
              </a:rPr>
              <a:t>The Committee has noted the recent resignation of Ms Martina Della Togna and the vacant position will be deferred to the 7</a:t>
            </a:r>
            <a:r>
              <a:rPr lang="en-ZA" sz="1800" baseline="30000" dirty="0">
                <a:effectLst/>
                <a:latin typeface="Arial" panose="020B0604020202020204" pitchFamily="34" charset="0"/>
                <a:ea typeface="Calibri" panose="020F0502020204030204" pitchFamily="34" charset="0"/>
                <a:cs typeface="Arial" panose="020B0604020202020204" pitchFamily="34" charset="0"/>
              </a:rPr>
              <a:t>th</a:t>
            </a:r>
            <a:r>
              <a:rPr lang="en-ZA" sz="1800" dirty="0">
                <a:effectLst/>
                <a:latin typeface="Arial" panose="020B0604020202020204" pitchFamily="34" charset="0"/>
                <a:ea typeface="Calibri" panose="020F0502020204030204" pitchFamily="34" charset="0"/>
                <a:cs typeface="Arial" panose="020B0604020202020204" pitchFamily="34" charset="0"/>
              </a:rPr>
              <a:t> Administration for processing.</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334697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354541"/>
          </a:xfrm>
        </p:spPr>
        <p:txBody>
          <a:bodyPr>
            <a:noAutofit/>
          </a:bodyPr>
          <a:lstStyle/>
          <a:p>
            <a:pPr lvl="0" algn="just">
              <a:lnSpc>
                <a:spcPct val="150000"/>
              </a:lnSpc>
              <a:spcAft>
                <a:spcPts val="600"/>
              </a:spcAft>
              <a:tabLst>
                <a:tab pos="457200" algn="l"/>
              </a:tabLst>
            </a:pPr>
            <a:r>
              <a:rPr lang="en-US" sz="28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Petitions</a:t>
            </a:r>
            <a:endParaRPr lang="en-ZA" sz="28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596056" y="548640"/>
            <a:ext cx="9502984" cy="5689600"/>
          </a:xfrm>
        </p:spPr>
        <p:txBody>
          <a:bodyPr>
            <a:normAutofit lnSpcReduction="10000"/>
          </a:bodyPr>
          <a:lstStyle/>
          <a:p>
            <a:pPr marL="0" indent="0" algn="just">
              <a:lnSpc>
                <a:spcPct val="150000"/>
              </a:lnSpc>
              <a:spcAft>
                <a:spcPts val="1350"/>
              </a:spcAft>
              <a:buNone/>
            </a:pPr>
            <a:r>
              <a:rPr lang="en-ZA" sz="1800" dirty="0">
                <a:effectLst/>
                <a:latin typeface="Arial" panose="020B0604020202020204" pitchFamily="34" charset="0"/>
                <a:ea typeface="Calibri" panose="020F0502020204030204" pitchFamily="34" charset="0"/>
                <a:cs typeface="Arial" panose="020B0604020202020204" pitchFamily="34" charset="0"/>
              </a:rPr>
              <a:t>The Committee considered number of petitions:</a:t>
            </a:r>
          </a:p>
          <a:p>
            <a:pPr algn="just">
              <a:lnSpc>
                <a:spcPct val="150000"/>
              </a:lnSpc>
              <a:spcAft>
                <a:spcPts val="1350"/>
              </a:spcAft>
            </a:pPr>
            <a:r>
              <a:rPr lang="en-ZA" sz="1800" dirty="0">
                <a:effectLst/>
                <a:latin typeface="Arial" panose="020B0604020202020204" pitchFamily="34" charset="0"/>
                <a:ea typeface="Calibri" panose="020F0502020204030204" pitchFamily="34" charset="0"/>
                <a:cs typeface="Arial" panose="020B0604020202020204" pitchFamily="34" charset="0"/>
              </a:rPr>
              <a:t>On 1 March 2021, a </a:t>
            </a:r>
            <a:r>
              <a:rPr lang="en-GB" sz="1800" dirty="0">
                <a:effectLst/>
                <a:latin typeface="Arial" panose="020B0604020202020204" pitchFamily="34" charset="0"/>
                <a:ea typeface="Calibri" panose="020F0502020204030204" pitchFamily="34" charset="0"/>
                <a:cs typeface="Times New Roman" panose="02020603050405020304" pitchFamily="18" charset="0"/>
              </a:rPr>
              <a:t>petition was received from the employees of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Sundane</a:t>
            </a:r>
            <a:r>
              <a:rPr lang="en-GB" sz="1800" dirty="0">
                <a:effectLst/>
                <a:latin typeface="Arial" panose="020B0604020202020204" pitchFamily="34" charset="0"/>
                <a:ea typeface="Calibri" panose="020F0502020204030204" pitchFamily="34" charset="0"/>
                <a:cs typeface="Times New Roman" panose="02020603050405020304" pitchFamily="18" charset="0"/>
              </a:rPr>
              <a:t> Projects,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Mzanzi</a:t>
            </a:r>
            <a:r>
              <a:rPr lang="en-GB" sz="1800" dirty="0">
                <a:effectLst/>
                <a:latin typeface="Arial" panose="020B0604020202020204" pitchFamily="34" charset="0"/>
                <a:ea typeface="Calibri" panose="020F0502020204030204" pitchFamily="34" charset="0"/>
                <a:cs typeface="Times New Roman" panose="02020603050405020304" pitchFamily="18" charset="0"/>
              </a:rPr>
              <a:t> Broad Band, ACSS Telecoms,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Folo</a:t>
            </a:r>
            <a:r>
              <a:rPr lang="en-GB" sz="1800" dirty="0">
                <a:effectLst/>
                <a:latin typeface="Arial" panose="020B0604020202020204" pitchFamily="34" charset="0"/>
                <a:ea typeface="Calibri" panose="020F0502020204030204" pitchFamily="34" charset="0"/>
                <a:cs typeface="Times New Roman" panose="02020603050405020304" pitchFamily="18" charset="0"/>
              </a:rPr>
              <a:t> Electricals and others, in which they request the Assembly to investigate why Telkom and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OpenServe</a:t>
            </a:r>
            <a:r>
              <a:rPr lang="en-GB" sz="1800" dirty="0">
                <a:effectLst/>
                <a:latin typeface="Arial" panose="020B0604020202020204" pitchFamily="34" charset="0"/>
                <a:ea typeface="Calibri" panose="020F0502020204030204" pitchFamily="34" charset="0"/>
                <a:cs typeface="Times New Roman" panose="02020603050405020304" pitchFamily="18" charset="0"/>
              </a:rPr>
              <a:t> treat them unfairly and remain in a deadlock with their companies. (Mr H C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C</a:t>
            </a:r>
            <a:r>
              <a:rPr lang="en-GB" sz="1800" dirty="0">
                <a:effectLst/>
                <a:latin typeface="Arial" panose="020B0604020202020204" pitchFamily="34" charset="0"/>
                <a:ea typeface="Calibri" panose="020F0502020204030204" pitchFamily="34" charset="0"/>
                <a:cs typeface="Times New Roman" panose="02020603050405020304" pitchFamily="18" charset="0"/>
              </a:rPr>
              <a:t> Kruger). </a:t>
            </a:r>
          </a:p>
          <a:p>
            <a:pPr algn="just">
              <a:lnSpc>
                <a:spcPct val="150000"/>
              </a:lnSpc>
              <a:spcAft>
                <a:spcPts val="135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On 22 February 2022 a petition from residents of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Jansenville</a:t>
            </a:r>
            <a:r>
              <a:rPr lang="en-GB" sz="1800" dirty="0">
                <a:effectLst/>
                <a:latin typeface="Arial" panose="020B0604020202020204" pitchFamily="34" charset="0"/>
                <a:ea typeface="Calibri" panose="020F0502020204030204" pitchFamily="34" charset="0"/>
                <a:cs typeface="Times New Roman" panose="02020603050405020304" pitchFamily="18" charset="0"/>
              </a:rPr>
              <a:t> and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Klipplaat</a:t>
            </a:r>
            <a:r>
              <a:rPr lang="en-GB" sz="1800" dirty="0">
                <a:effectLst/>
                <a:latin typeface="Arial" panose="020B0604020202020204" pitchFamily="34" charset="0"/>
                <a:ea typeface="Calibri" panose="020F0502020204030204" pitchFamily="34" charset="0"/>
                <a:cs typeface="Times New Roman" panose="02020603050405020304" pitchFamily="18" charset="0"/>
              </a:rPr>
              <a:t>, located in the Dr Beyers Naude Local Municipality in the Eastern Cape, calling on the Assembly to investigate the failure of the </a:t>
            </a:r>
            <a:r>
              <a:rPr lang="en-GB" sz="1800" dirty="0" err="1">
                <a:effectLst/>
                <a:latin typeface="Arial" panose="020B0604020202020204" pitchFamily="34" charset="0"/>
                <a:ea typeface="Calibri" panose="020F0502020204030204" pitchFamily="34" charset="0"/>
                <a:cs typeface="Times New Roman" panose="02020603050405020304" pitchFamily="18" charset="0"/>
              </a:rPr>
              <a:t>Jansenville</a:t>
            </a:r>
            <a:r>
              <a:rPr lang="en-GB" sz="1800" dirty="0">
                <a:effectLst/>
                <a:latin typeface="Arial" panose="020B0604020202020204" pitchFamily="34" charset="0"/>
                <a:ea typeface="Calibri" panose="020F0502020204030204" pitchFamily="34" charset="0"/>
                <a:cs typeface="Times New Roman" panose="02020603050405020304" pitchFamily="18" charset="0"/>
              </a:rPr>
              <a:t> Post Office to serve its residents was considered by the Committee. </a:t>
            </a:r>
          </a:p>
          <a:p>
            <a:pPr algn="just">
              <a:lnSpc>
                <a:spcPct val="150000"/>
              </a:lnSpc>
              <a:spcAft>
                <a:spcPts val="135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The Committee further received and processed a petition from OUTA on the executive summary report on its investigations relating to USAASA.</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20667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527261"/>
          </a:xfrm>
        </p:spPr>
        <p:txBody>
          <a:bodyPr>
            <a:noAutofit/>
          </a:bodyPr>
          <a:lstStyle/>
          <a:p>
            <a:pPr lvl="0" algn="just">
              <a:lnSpc>
                <a:spcPct val="150000"/>
              </a:lnSpc>
              <a:spcAft>
                <a:spcPts val="600"/>
              </a:spcAft>
              <a:tabLst>
                <a:tab pos="457200" algn="l"/>
              </a:tabLst>
            </a:pPr>
            <a:r>
              <a:rPr lang="en-US" sz="2400" dirty="0">
                <a:solidFill>
                  <a:schemeClr val="accent6"/>
                </a:solidFill>
                <a:ea typeface="Calibri" panose="020F0502020204030204" pitchFamily="34" charset="0"/>
                <a:cs typeface="Times New Roman" panose="02020603050405020304" pitchFamily="18" charset="0"/>
              </a:rPr>
              <a:t>Obligations conferred on Committee by Legislation</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707816" y="792480"/>
            <a:ext cx="9502984" cy="5811520"/>
          </a:xfrm>
        </p:spPr>
        <p:txBody>
          <a:bodyPr>
            <a:normAutofit fontScale="92500" lnSpcReduction="10000"/>
          </a:bodyPr>
          <a:lstStyle/>
          <a:p>
            <a:pPr algn="just">
              <a:lnSpc>
                <a:spcPct val="150000"/>
              </a:lnSpc>
              <a:spcAft>
                <a:spcPts val="600"/>
              </a:spcAft>
            </a:pPr>
            <a:r>
              <a:rPr lang="en-ZA" sz="1800" dirty="0">
                <a:effectLst/>
                <a:latin typeface="Arial" panose="020B0604020202020204" pitchFamily="34" charset="0"/>
                <a:ea typeface="Calibri" panose="020F0502020204030204" pitchFamily="34" charset="0"/>
                <a:cs typeface="Arial" panose="020B0604020202020204" pitchFamily="34" charset="0"/>
              </a:rPr>
              <a:t>As specified by Section 5 of the Money Bills Amendment Procedures and Related Matters Act (MBAP) of 2009, the National Assembly, through its Committees, must annually assess the performance of each national department. </a:t>
            </a:r>
          </a:p>
          <a:p>
            <a:pPr algn="just">
              <a:lnSpc>
                <a:spcPct val="150000"/>
              </a:lnSpc>
              <a:spcAft>
                <a:spcPts val="600"/>
              </a:spcAft>
            </a:pPr>
            <a:r>
              <a:rPr lang="en-ZA" sz="1800" dirty="0">
                <a:effectLst/>
                <a:latin typeface="Arial" panose="020B0604020202020204" pitchFamily="34" charset="0"/>
                <a:ea typeface="Calibri" panose="020F0502020204030204" pitchFamily="34" charset="0"/>
                <a:cs typeface="Arial" panose="020B0604020202020204" pitchFamily="34" charset="0"/>
              </a:rPr>
              <a:t>A Committee must submit the Budgetary Review and Recommendation Report (BRRR) annually to the National Assembly which assesses the effectiveness and efficiency of the Department’s use and forward allocation of available resources and may include recommendations on the use of resources in the medium term.</a:t>
            </a:r>
          </a:p>
          <a:p>
            <a:pPr algn="just">
              <a:lnSpc>
                <a:spcPct val="150000"/>
              </a:lnSpc>
              <a:spcAft>
                <a:spcPts val="600"/>
              </a:spcAft>
            </a:pPr>
            <a:r>
              <a:rPr lang="en-ZA" sz="1800" dirty="0">
                <a:effectLst/>
                <a:latin typeface="Arial" panose="020B0604020202020204" pitchFamily="34" charset="0"/>
                <a:ea typeface="Calibri" panose="020F0502020204030204" pitchFamily="34" charset="0"/>
                <a:cs typeface="Arial" panose="020B0604020202020204" pitchFamily="34" charset="0"/>
              </a:rPr>
              <a:t>The Committee must submit the BRRR after the adoption of the budget and before the adoption of the reports on the Medium-Term Budget Policy Statement (MTBPS) by the respective Houses in November of each year. </a:t>
            </a:r>
          </a:p>
          <a:p>
            <a:pPr algn="just">
              <a:lnSpc>
                <a:spcPct val="150000"/>
              </a:lnSpc>
              <a:spcAft>
                <a:spcPts val="600"/>
              </a:spcAft>
            </a:pPr>
            <a:r>
              <a:rPr lang="en-ZA" sz="1800" dirty="0">
                <a:effectLst/>
                <a:latin typeface="Arial" panose="020B0604020202020204" pitchFamily="34" charset="0"/>
                <a:ea typeface="Calibri" panose="020F0502020204030204" pitchFamily="34" charset="0"/>
                <a:cs typeface="Arial" panose="020B0604020202020204" pitchFamily="34" charset="0"/>
              </a:rPr>
              <a:t>The Committee was briefed by the Auditor General (AG) and the Department of Communications and Digital Technologies over the 5 years.  The Committee considered and adopted its BRRR during this period. </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600"/>
              </a:spcAft>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756760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527261"/>
          </a:xfrm>
        </p:spPr>
        <p:txBody>
          <a:bodyPr>
            <a:noAutofit/>
          </a:bodyPr>
          <a:lstStyle/>
          <a:p>
            <a:pPr lvl="0" algn="just">
              <a:lnSpc>
                <a:spcPct val="150000"/>
              </a:lnSpc>
              <a:spcAft>
                <a:spcPts val="600"/>
              </a:spcAft>
              <a:tabLst>
                <a:tab pos="457200" algn="l"/>
              </a:tabLst>
            </a:pPr>
            <a:r>
              <a:rPr lang="en-US"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Challenges emerging from the tabling of reports processes</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707816" y="792480"/>
            <a:ext cx="9502984" cy="4653280"/>
          </a:xfrm>
        </p:spPr>
        <p:txBody>
          <a:bodyPr>
            <a:normAutofit fontScale="92500" lnSpcReduction="10000"/>
          </a:bodyPr>
          <a:lstStyle/>
          <a:p>
            <a:pPr marL="0" indent="0" algn="just">
              <a:lnSpc>
                <a:spcPct val="140000"/>
              </a:lnSpc>
              <a:spcAft>
                <a:spcPts val="600"/>
              </a:spcAft>
              <a:buNone/>
            </a:pPr>
            <a:r>
              <a:rPr lang="en-ZA" sz="2600" dirty="0">
                <a:ea typeface="Calibri" panose="020F0502020204030204" pitchFamily="34" charset="0"/>
              </a:rPr>
              <a:t>The following challenges emerged during the Implementation of Budgetary Review and Recommendation Reports:</a:t>
            </a:r>
          </a:p>
          <a:p>
            <a:pPr algn="just">
              <a:lnSpc>
                <a:spcPct val="150000"/>
              </a:lnSpc>
              <a:spcAft>
                <a:spcPts val="600"/>
              </a:spcAft>
            </a:pPr>
            <a:r>
              <a:rPr lang="en-ZA" sz="2400" dirty="0">
                <a:ea typeface="Calibri" panose="020F0502020204030204" pitchFamily="34" charset="0"/>
              </a:rPr>
              <a:t>Late tabling of reports by some Entities;</a:t>
            </a:r>
          </a:p>
          <a:p>
            <a:pPr algn="just">
              <a:lnSpc>
                <a:spcPct val="150000"/>
              </a:lnSpc>
              <a:spcAft>
                <a:spcPts val="600"/>
              </a:spcAft>
            </a:pPr>
            <a:r>
              <a:rPr lang="en-ZA" sz="2400" dirty="0">
                <a:ea typeface="Calibri" panose="020F0502020204030204" pitchFamily="34" charset="0"/>
              </a:rPr>
              <a:t>Follow-up of previous years' outstanding issues can still be improved upon; and</a:t>
            </a:r>
          </a:p>
          <a:p>
            <a:pPr algn="just">
              <a:lnSpc>
                <a:spcPct val="150000"/>
              </a:lnSpc>
              <a:spcAft>
                <a:spcPts val="600"/>
              </a:spcAft>
            </a:pPr>
            <a:r>
              <a:rPr lang="en-ZA" sz="2400" dirty="0">
                <a:ea typeface="Calibri" panose="020F0502020204030204" pitchFamily="34" charset="0"/>
              </a:rPr>
              <a:t>Budget analysis quality and monitoring were compromised due to the non-filling of a long-term vacancy of a dedicated Researcher to the Committee.</a:t>
            </a: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82713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527261"/>
          </a:xfrm>
        </p:spPr>
        <p:txBody>
          <a:bodyPr>
            <a:noAutofit/>
          </a:bodyPr>
          <a:lstStyle/>
          <a:p>
            <a:pPr lvl="0" algn="just">
              <a:lnSpc>
                <a:spcPct val="150000"/>
              </a:lnSpc>
              <a:spcAft>
                <a:spcPts val="600"/>
              </a:spcAft>
              <a:tabLst>
                <a:tab pos="457200" algn="l"/>
              </a:tabLst>
            </a:pPr>
            <a:r>
              <a:rPr lang="en-US" sz="2400" dirty="0">
                <a:solidFill>
                  <a:schemeClr val="accent6"/>
                </a:solidFill>
                <a:ea typeface="Calibri" panose="020F0502020204030204" pitchFamily="34" charset="0"/>
                <a:cs typeface="Times New Roman" panose="02020603050405020304" pitchFamily="18" charset="0"/>
              </a:rPr>
              <a:t>Issues for follow-up on reports</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707816" y="792480"/>
            <a:ext cx="9502984" cy="3342640"/>
          </a:xfrm>
        </p:spPr>
        <p:txBody>
          <a:bodyPr>
            <a:normAutofit fontScale="55000" lnSpcReduction="20000"/>
          </a:bodyPr>
          <a:lstStyle/>
          <a:p>
            <a:pPr marL="0" indent="0" algn="just">
              <a:lnSpc>
                <a:spcPct val="150000"/>
              </a:lnSpc>
              <a:spcAft>
                <a:spcPts val="600"/>
              </a:spcAft>
              <a:buNone/>
            </a:pPr>
            <a:r>
              <a:rPr lang="en-ZA" sz="3200" dirty="0">
                <a:ea typeface="Calibri" panose="020F0502020204030204" pitchFamily="34" charset="0"/>
              </a:rPr>
              <a:t>The 7th Parliament should consider following up on the following concerns that arose:</a:t>
            </a:r>
          </a:p>
          <a:p>
            <a:pPr algn="just">
              <a:lnSpc>
                <a:spcPct val="150000"/>
              </a:lnSpc>
              <a:spcAft>
                <a:spcPts val="600"/>
              </a:spcAft>
            </a:pPr>
            <a:r>
              <a:rPr lang="en-ZA" sz="3600" dirty="0">
                <a:ea typeface="Calibri" panose="020F0502020204030204" pitchFamily="34" charset="0"/>
              </a:rPr>
              <a:t>Implementation of consequence management for Departments and Entities that submit reports late; </a:t>
            </a:r>
          </a:p>
          <a:p>
            <a:pPr algn="just">
              <a:lnSpc>
                <a:spcPct val="150000"/>
              </a:lnSpc>
              <a:spcAft>
                <a:spcPts val="600"/>
              </a:spcAft>
            </a:pPr>
            <a:r>
              <a:rPr lang="en-ZA" sz="3600" dirty="0">
                <a:ea typeface="Calibri" panose="020F0502020204030204" pitchFamily="34" charset="0"/>
              </a:rPr>
              <a:t>Improvement of achievement of targets; and</a:t>
            </a:r>
          </a:p>
          <a:p>
            <a:pPr algn="just">
              <a:lnSpc>
                <a:spcPct val="150000"/>
              </a:lnSpc>
              <a:spcAft>
                <a:spcPts val="600"/>
              </a:spcAft>
            </a:pPr>
            <a:r>
              <a:rPr lang="en-ZA" sz="3600" dirty="0">
                <a:ea typeface="Calibri" panose="020F0502020204030204" pitchFamily="34" charset="0"/>
              </a:rPr>
              <a:t>Continue to monitor BRRR recommendations according to set deadlines throughout the year.</a:t>
            </a:r>
            <a:endParaRPr lang="en-ZA" sz="36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50757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1014941"/>
          </a:xfrm>
        </p:spPr>
        <p:txBody>
          <a:bodyPr>
            <a:noAutofit/>
          </a:bodyPr>
          <a:lstStyle/>
          <a:p>
            <a:pPr lvl="0" algn="just">
              <a:lnSpc>
                <a:spcPct val="100000"/>
              </a:lnSpc>
              <a:spcAft>
                <a:spcPts val="600"/>
              </a:spcAft>
              <a:tabLst>
                <a:tab pos="457200" algn="l"/>
              </a:tabLst>
            </a:pPr>
            <a:r>
              <a:rPr lang="en-US"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Portfolio Committee’s engagement with the ICT Sector and Academics</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707816" y="1198880"/>
            <a:ext cx="9502984" cy="5466080"/>
          </a:xfrm>
        </p:spPr>
        <p:txBody>
          <a:bodyPr>
            <a:normAutofit fontScale="92500" lnSpcReduction="10000"/>
          </a:bodyPr>
          <a:lstStyle/>
          <a:p>
            <a:pPr algn="just">
              <a:lnSpc>
                <a:spcPct val="150000"/>
              </a:lnSpc>
              <a:spcAft>
                <a:spcPts val="800"/>
              </a:spcAft>
            </a:pPr>
            <a:r>
              <a:rPr lang="en-ZA" sz="1800" dirty="0">
                <a:effectLst/>
                <a:latin typeface="Arial" panose="020B0604020202020204" pitchFamily="34" charset="0"/>
                <a:ea typeface="Calibri" panose="020F0502020204030204" pitchFamily="34" charset="0"/>
                <a:cs typeface="Arial" panose="020B0604020202020204" pitchFamily="34" charset="0"/>
              </a:rPr>
              <a:t>The Committee conducted several capacity-building exercises including a successful Symposium on the misinformation and disinformation leading the general National Elections of 2024, and this was undertaken over 2 days from the 29</a:t>
            </a:r>
            <a:r>
              <a:rPr lang="en-ZA" sz="1800" baseline="30000" dirty="0">
                <a:effectLst/>
                <a:latin typeface="Arial" panose="020B0604020202020204" pitchFamily="34" charset="0"/>
                <a:ea typeface="Calibri" panose="020F0502020204030204" pitchFamily="34" charset="0"/>
                <a:cs typeface="Arial" panose="020B0604020202020204" pitchFamily="34" charset="0"/>
              </a:rPr>
              <a:t>th</a:t>
            </a:r>
            <a:r>
              <a:rPr lang="en-ZA" sz="1800" dirty="0">
                <a:effectLst/>
                <a:latin typeface="Arial" panose="020B0604020202020204" pitchFamily="34" charset="0"/>
                <a:ea typeface="Calibri" panose="020F0502020204030204" pitchFamily="34" charset="0"/>
                <a:cs typeface="Arial" panose="020B0604020202020204" pitchFamily="34" charset="0"/>
              </a:rPr>
              <a:t> to the 30</a:t>
            </a:r>
            <a:r>
              <a:rPr lang="en-ZA" sz="1800" baseline="30000" dirty="0">
                <a:effectLst/>
                <a:latin typeface="Arial" panose="020B0604020202020204" pitchFamily="34" charset="0"/>
                <a:ea typeface="Calibri" panose="020F0502020204030204" pitchFamily="34" charset="0"/>
                <a:cs typeface="Arial" panose="020B0604020202020204" pitchFamily="34" charset="0"/>
              </a:rPr>
              <a:t>th</a:t>
            </a:r>
            <a:r>
              <a:rPr lang="en-ZA" sz="1800" dirty="0">
                <a:effectLst/>
                <a:latin typeface="Arial" panose="020B0604020202020204" pitchFamily="34" charset="0"/>
                <a:ea typeface="Calibri" panose="020F0502020204030204" pitchFamily="34" charset="0"/>
                <a:cs typeface="Arial" panose="020B0604020202020204" pitchFamily="34" charset="0"/>
              </a:rPr>
              <a:t> of August 2023. </a:t>
            </a:r>
          </a:p>
          <a:p>
            <a:pPr algn="just">
              <a:lnSpc>
                <a:spcPct val="150000"/>
              </a:lnSpc>
              <a:spcAft>
                <a:spcPts val="800"/>
              </a:spcAft>
            </a:pPr>
            <a:r>
              <a:rPr lang="en-ZA" sz="1800" dirty="0">
                <a:effectLst/>
                <a:latin typeface="Arial" panose="020B0604020202020204" pitchFamily="34" charset="0"/>
                <a:ea typeface="Calibri" panose="020F0502020204030204" pitchFamily="34" charset="0"/>
                <a:cs typeface="Arial" panose="020B0604020202020204" pitchFamily="34" charset="0"/>
              </a:rPr>
              <a:t>The Committee was further engaged in several roundtable discussions on capacity building including the Public Service Commission roundtable on the mandate of SITA. </a:t>
            </a:r>
          </a:p>
          <a:p>
            <a:pPr algn="just">
              <a:lnSpc>
                <a:spcPct val="150000"/>
              </a:lnSpc>
              <a:spcAft>
                <a:spcPts val="800"/>
              </a:spcAft>
            </a:pPr>
            <a:r>
              <a:rPr lang="en-ZA" sz="1800" dirty="0">
                <a:effectLst/>
                <a:latin typeface="Arial" panose="020B0604020202020204" pitchFamily="34" charset="0"/>
                <a:ea typeface="Calibri" panose="020F0502020204030204" pitchFamily="34" charset="0"/>
                <a:cs typeface="Arial" panose="020B0604020202020204" pitchFamily="34" charset="0"/>
              </a:rPr>
              <a:t>After the Symposium on misinformation and disinformation, the major digital platforms have conducted capacity-building training for the Members on the responsible use of the platforms leading to the 2024 national and provincial elections. </a:t>
            </a:r>
          </a:p>
          <a:p>
            <a:pPr algn="just">
              <a:lnSpc>
                <a:spcPct val="150000"/>
              </a:lnSpc>
              <a:spcAft>
                <a:spcPts val="800"/>
              </a:spcAft>
            </a:pPr>
            <a:r>
              <a:rPr lang="en-ZA" sz="1800" dirty="0">
                <a:effectLst/>
                <a:latin typeface="Arial" panose="020B0604020202020204" pitchFamily="34" charset="0"/>
                <a:ea typeface="Calibri" panose="020F0502020204030204" pitchFamily="34" charset="0"/>
                <a:cs typeface="Arial" panose="020B0604020202020204" pitchFamily="34" charset="0"/>
              </a:rPr>
              <a:t>These ensured a consistent engagement of the sector by the Portfolio Committee.</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600"/>
              </a:spcAft>
            </a:pPr>
            <a:r>
              <a:rPr lang="en-ZA" sz="1800" dirty="0">
                <a:effectLst/>
                <a:latin typeface="Arial" panose="020B0604020202020204" pitchFamily="34" charset="0"/>
                <a:ea typeface="Calibri" panose="020F0502020204030204" pitchFamily="34" charset="0"/>
                <a:cs typeface="Arial" panose="020B0604020202020204" pitchFamily="34" charset="0"/>
              </a:rPr>
              <a:t>The Committee needed to assess the State of Readiness of institutions of the sector and their capacity to meet the mandate to disseminate information fairly for the upcoming national government elections and to guard against misinformation for future elections of the Republic. </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0" indent="0" algn="just">
              <a:lnSpc>
                <a:spcPct val="150000"/>
              </a:lnSpc>
              <a:buNone/>
            </a:pPr>
            <a:endParaRPr lang="en-ZA" sz="2400" b="1"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07359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1014941"/>
          </a:xfrm>
        </p:spPr>
        <p:txBody>
          <a:bodyPr>
            <a:noAutofit/>
          </a:bodyPr>
          <a:lstStyle/>
          <a:p>
            <a:pPr lvl="0" algn="just">
              <a:lnSpc>
                <a:spcPct val="100000"/>
              </a:lnSpc>
              <a:spcAft>
                <a:spcPts val="600"/>
              </a:spcAft>
              <a:tabLst>
                <a:tab pos="457200" algn="l"/>
              </a:tabLst>
            </a:pPr>
            <a:r>
              <a:rPr lang="en-US"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rPr>
              <a:t>Other matters referred by the Speaker to the Committee</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707816" y="833120"/>
            <a:ext cx="9502984" cy="5831840"/>
          </a:xfrm>
        </p:spPr>
        <p:txBody>
          <a:bodyPr>
            <a:normAutofit fontScale="92500" lnSpcReduction="10000"/>
          </a:bodyPr>
          <a:lstStyle/>
          <a:p>
            <a:pPr marL="342900" lvl="0" indent="-342900" algn="just">
              <a:lnSpc>
                <a:spcPct val="150000"/>
              </a:lnSpc>
              <a:buFont typeface="Symbol" panose="05050102010706020507" pitchFamily="18" charset="2"/>
              <a:buChar char=""/>
            </a:pPr>
            <a:r>
              <a:rPr lang="en-ZA" sz="1800" dirty="0">
                <a:effectLst/>
                <a:latin typeface="Arial" panose="020B0604020202020204" pitchFamily="34" charset="0"/>
                <a:ea typeface="Calibri" panose="020F0502020204030204" pitchFamily="34" charset="0"/>
                <a:cs typeface="Arial" panose="020B0604020202020204" pitchFamily="34" charset="0"/>
              </a:rPr>
              <a:t>Notice Determining the Remuneration of Councillors of the Independent Communications Authority of South Africa (ICASA) dated 12 September 2023. </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GB" sz="1800" b="0" dirty="0">
                <a:effectLst/>
                <a:latin typeface="Arial" panose="020B0604020202020204" pitchFamily="34" charset="0"/>
                <a:ea typeface="Calibri" panose="020F0502020204030204" pitchFamily="34" charset="0"/>
                <a:cs typeface="Times New Roman" panose="02020603050405020304" pitchFamily="18" charset="0"/>
              </a:rPr>
              <a:t>Public Protector Report No 113 of 2021/2022 on an investigation into allegations of maladministration in the appointment of service providers and employees by the State Information Technology Agency (SITA) dated 17 February 2023.</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ZA" sz="1800" dirty="0">
                <a:effectLst/>
                <a:latin typeface="Arial" panose="020B0604020202020204" pitchFamily="34" charset="0"/>
                <a:ea typeface="Calibri" panose="020F0502020204030204" pitchFamily="34" charset="0"/>
                <a:cs typeface="Arial" panose="020B0604020202020204" pitchFamily="34" charset="0"/>
              </a:rPr>
              <a:t>Independent Communications Authority of South Africa (ICASA’s) Performance Management System pursuant to S6A of ICASA Amendment Act (Act No 13 of 2000), dated 8 November 2022.</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ZA" sz="1800" dirty="0">
                <a:effectLst/>
                <a:latin typeface="Arial" panose="020B0604020202020204" pitchFamily="34" charset="0"/>
                <a:ea typeface="Calibri" panose="020F0502020204030204" pitchFamily="34" charset="0"/>
                <a:cs typeface="Arial" panose="020B0604020202020204" pitchFamily="34" charset="0"/>
              </a:rPr>
              <a:t>Matters on statutory appointments (ICASA)process and SABC Board in 2023</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ZA" sz="1800" dirty="0">
                <a:effectLst/>
                <a:latin typeface="Arial" panose="020B0604020202020204" pitchFamily="34" charset="0"/>
                <a:ea typeface="Calibri" panose="020F0502020204030204" pitchFamily="34" charset="0"/>
                <a:cs typeface="Arial" panose="020B0604020202020204" pitchFamily="34" charset="0"/>
              </a:rPr>
              <a:t>The letter received from the Minister of Communications and Digital Technologies on the filling of six vacancies on the Council of the Independent Communications Authority of South Africa (ICASA), dated 30 June 2020.</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600"/>
              </a:spcAft>
              <a:buFont typeface="Symbol" panose="05050102010706020507" pitchFamily="18" charset="2"/>
              <a:buChar char=""/>
            </a:pPr>
            <a:r>
              <a:rPr lang="en-ZA" sz="1800" dirty="0">
                <a:effectLst/>
                <a:latin typeface="Arial" panose="020B0604020202020204" pitchFamily="34" charset="0"/>
                <a:ea typeface="Calibri" panose="020F0502020204030204" pitchFamily="34" charset="0"/>
                <a:cs typeface="Arial" panose="020B0604020202020204" pitchFamily="34" charset="0"/>
              </a:rPr>
              <a:t>The latest referral on the resignation of Ms Martina Della Togna from the MDDA board will be processed in the next Administration.</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18342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1014941"/>
          </a:xfrm>
        </p:spPr>
        <p:txBody>
          <a:bodyPr>
            <a:noAutofit/>
          </a:bodyPr>
          <a:lstStyle/>
          <a:p>
            <a:pPr lvl="0" algn="just">
              <a:lnSpc>
                <a:spcPct val="100000"/>
              </a:lnSpc>
              <a:spcAft>
                <a:spcPts val="600"/>
              </a:spcAft>
              <a:tabLst>
                <a:tab pos="457200" algn="l"/>
              </a:tabLst>
            </a:pPr>
            <a:r>
              <a:rPr lang="en-US" sz="2400" dirty="0">
                <a:solidFill>
                  <a:schemeClr val="accent6"/>
                </a:solidFill>
                <a:ea typeface="Calibri" panose="020F0502020204030204" pitchFamily="34" charset="0"/>
                <a:cs typeface="Times New Roman" panose="02020603050405020304" pitchFamily="18" charset="0"/>
              </a:rPr>
              <a:t>Recommendations emanating from the Legacy Report</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707816" y="873760"/>
            <a:ext cx="9502984" cy="5791200"/>
          </a:xfrm>
        </p:spPr>
        <p:txBody>
          <a:bodyPr>
            <a:normAutofit/>
          </a:bodyPr>
          <a:lstStyle/>
          <a:p>
            <a:pPr marL="342900" indent="-342900" algn="just">
              <a:lnSpc>
                <a:spcPct val="150000"/>
              </a:lnSpc>
              <a:buFont typeface="Symbol" panose="05050102010706020507" pitchFamily="18" charset="2"/>
              <a:buChar char=""/>
            </a:pPr>
            <a:r>
              <a:rPr lang="en-ZA" sz="1800" dirty="0">
                <a:effectLst/>
                <a:latin typeface="Arial" panose="020B0604020202020204" pitchFamily="34" charset="0"/>
                <a:ea typeface="Calibri" panose="020F0502020204030204" pitchFamily="34" charset="0"/>
                <a:cs typeface="Arial" panose="020B0604020202020204" pitchFamily="34" charset="0"/>
              </a:rPr>
              <a:t>The detailed report will be needed to be tabled for the SABC and SITA and this will be processed in the next administration. </a:t>
            </a:r>
          </a:p>
          <a:p>
            <a:pPr marL="342900" indent="-342900" algn="just">
              <a:lnSpc>
                <a:spcPct val="150000"/>
              </a:lnSpc>
              <a:buFont typeface="Symbol" panose="05050102010706020507" pitchFamily="18" charset="2"/>
              <a:buChar char=""/>
            </a:pPr>
            <a:r>
              <a:rPr lang="en-GB" sz="1800" dirty="0">
                <a:effectLst/>
                <a:latin typeface="Arial" panose="020B0604020202020204" pitchFamily="34" charset="0"/>
                <a:ea typeface="Calibri" panose="020F0502020204030204" pitchFamily="34" charset="0"/>
                <a:cs typeface="Arial" panose="020B0604020202020204" pitchFamily="34" charset="0"/>
              </a:rPr>
              <a:t>As committed by the Department, the Electronic Communications Amendment Bill will need to be referred to the Committee for consideration and report. </a:t>
            </a:r>
          </a:p>
          <a:p>
            <a:pPr marL="342900" indent="-342900" algn="just">
              <a:lnSpc>
                <a:spcPct val="150000"/>
              </a:lnSpc>
              <a:buFont typeface="Symbol" panose="05050102010706020507" pitchFamily="18" charset="2"/>
              <a:buChar char=""/>
            </a:pPr>
            <a:r>
              <a:rPr lang="en-ZA" sz="1800" dirty="0">
                <a:effectLst/>
                <a:latin typeface="Arial" panose="020B0604020202020204" pitchFamily="34" charset="0"/>
                <a:ea typeface="Calibri" panose="020F0502020204030204" pitchFamily="34" charset="0"/>
                <a:cs typeface="Times New Roman" panose="02020603050405020304" pitchFamily="18" charset="0"/>
              </a:rPr>
              <a:t>The Committee reaffirmed the need to first and foremost, at the start of the </a:t>
            </a:r>
            <a:r>
              <a:rPr lang="en-GB" sz="1800" dirty="0">
                <a:effectLst/>
                <a:latin typeface="Arial" panose="020B0604020202020204" pitchFamily="34" charset="0"/>
                <a:ea typeface="Calibri" panose="020F0502020204030204" pitchFamily="34" charset="0"/>
                <a:cs typeface="Times New Roman" panose="02020603050405020304" pitchFamily="18" charset="0"/>
              </a:rPr>
              <a:t>7</a:t>
            </a:r>
            <a:r>
              <a:rPr lang="en-GB" sz="1800" baseline="30000" dirty="0">
                <a:effectLst/>
                <a:latin typeface="Arial" panose="020B0604020202020204" pitchFamily="34" charset="0"/>
                <a:ea typeface="Calibri" panose="020F0502020204030204" pitchFamily="34" charset="0"/>
                <a:cs typeface="Times New Roman" panose="02020603050405020304" pitchFamily="18" charset="0"/>
              </a:rPr>
              <a:t>th </a:t>
            </a:r>
            <a:r>
              <a:rPr lang="en-GB" sz="1800" dirty="0">
                <a:effectLst/>
                <a:latin typeface="Arial" panose="020B0604020202020204" pitchFamily="34" charset="0"/>
                <a:ea typeface="Calibri" panose="020F0502020204030204" pitchFamily="34" charset="0"/>
                <a:cs typeface="Times New Roman" panose="02020603050405020304" pitchFamily="18" charset="0"/>
              </a:rPr>
              <a:t>Parliament</a:t>
            </a:r>
            <a:r>
              <a:rPr lang="en-ZA" sz="1800" dirty="0">
                <a:effectLst/>
                <a:latin typeface="Arial" panose="020B0604020202020204" pitchFamily="34" charset="0"/>
                <a:ea typeface="Calibri" panose="020F0502020204030204" pitchFamily="34" charset="0"/>
                <a:cs typeface="Times New Roman" panose="02020603050405020304" pitchFamily="18" charset="0"/>
              </a:rPr>
              <a:t>, adequately capacitate and train Members of the Committee to adequately oversee the growth of the ICT sector in South Africa through thorough interpretation and analysis of the anticipated and highly technical amendment Bills. </a:t>
            </a:r>
          </a:p>
          <a:p>
            <a:pPr marL="342900" lvl="0" indent="-342900" algn="just">
              <a:lnSpc>
                <a:spcPct val="150000"/>
              </a:lnSpc>
              <a:buFont typeface="Symbol" panose="05050102010706020507" pitchFamily="18" charset="2"/>
              <a:buChar char=""/>
            </a:pPr>
            <a:r>
              <a:rPr lang="en-ZA" sz="1800" dirty="0">
                <a:effectLst/>
                <a:latin typeface="Arial" panose="020B0604020202020204" pitchFamily="34" charset="0"/>
                <a:ea typeface="Calibri" panose="020F0502020204030204" pitchFamily="34" charset="0"/>
                <a:cs typeface="Times New Roman" panose="02020603050405020304" pitchFamily="18" charset="0"/>
              </a:rPr>
              <a:t>The Committee must continue to partner with universities which are knowledgeable on the subject matter. </a:t>
            </a:r>
            <a:r>
              <a:rPr lang="en-GB" sz="1800" dirty="0">
                <a:effectLst/>
                <a:latin typeface="Arial" panose="020B0604020202020204" pitchFamily="34" charset="0"/>
                <a:ea typeface="Calibri" panose="020F0502020204030204" pitchFamily="34" charset="0"/>
              </a:rPr>
              <a:t>Members should also take advantage of the training offered to prepare Members for the upcoming National Elections as was offered by Meta Inc. TikTok, Google and others.</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34660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1014941"/>
          </a:xfrm>
        </p:spPr>
        <p:txBody>
          <a:bodyPr>
            <a:noAutofit/>
          </a:bodyPr>
          <a:lstStyle/>
          <a:p>
            <a:pPr lvl="0" algn="just">
              <a:lnSpc>
                <a:spcPct val="100000"/>
              </a:lnSpc>
              <a:spcAft>
                <a:spcPts val="600"/>
              </a:spcAft>
              <a:tabLst>
                <a:tab pos="457200" algn="l"/>
              </a:tabLst>
            </a:pPr>
            <a:r>
              <a:rPr lang="en-US" sz="2400" dirty="0">
                <a:solidFill>
                  <a:schemeClr val="accent6"/>
                </a:solidFill>
                <a:ea typeface="Calibri" panose="020F0502020204030204" pitchFamily="34" charset="0"/>
                <a:cs typeface="Times New Roman" panose="02020603050405020304" pitchFamily="18" charset="0"/>
              </a:rPr>
              <a:t>Recommendations </a:t>
            </a:r>
            <a:r>
              <a:rPr lang="en-US" sz="2400" dirty="0" err="1">
                <a:solidFill>
                  <a:schemeClr val="accent6"/>
                </a:solidFill>
                <a:ea typeface="Calibri" panose="020F0502020204030204" pitchFamily="34" charset="0"/>
                <a:cs typeface="Times New Roman" panose="02020603050405020304" pitchFamily="18" charset="0"/>
              </a:rPr>
              <a:t>Cont</a:t>
            </a:r>
            <a:r>
              <a:rPr lang="en-US" sz="2400" dirty="0">
                <a:solidFill>
                  <a:schemeClr val="accent6"/>
                </a:solidFill>
                <a:ea typeface="Calibri" panose="020F0502020204030204" pitchFamily="34" charset="0"/>
                <a:cs typeface="Times New Roman" panose="02020603050405020304" pitchFamily="18" charset="0"/>
              </a:rPr>
              <a:t>…..</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707816" y="822960"/>
            <a:ext cx="9502984" cy="5842000"/>
          </a:xfrm>
        </p:spPr>
        <p:txBody>
          <a:bodyPr>
            <a:normAutofit fontScale="77500" lnSpcReduction="20000"/>
          </a:bodyPr>
          <a:lstStyle/>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Ensure the Committee conducts an international study tour for Members to contextualise (</a:t>
            </a:r>
            <a:r>
              <a:rPr lang="en-ZA" sz="1800" dirty="0" err="1">
                <a:effectLst/>
                <a:latin typeface="Arial" panose="020B0604020202020204" pitchFamily="34" charset="0"/>
                <a:ea typeface="Calibri" panose="020F0502020204030204" pitchFamily="34" charset="0"/>
                <a:cs typeface="Times New Roman" panose="02020603050405020304" pitchFamily="18" charset="0"/>
              </a:rPr>
              <a:t>i</a:t>
            </a:r>
            <a:r>
              <a:rPr lang="en-ZA" sz="1800" dirty="0">
                <a:effectLst/>
                <a:latin typeface="Arial" panose="020B0604020202020204" pitchFamily="34" charset="0"/>
                <a:ea typeface="Calibri" panose="020F0502020204030204" pitchFamily="34" charset="0"/>
                <a:cs typeface="Times New Roman" panose="02020603050405020304" pitchFamily="18" charset="0"/>
              </a:rPr>
              <a:t>) the work of the South African legislator in relation to ICTs, 4IR and the digital economy; (ii) establish and increase International Corporation; and (iii) learn best practice, especially in relevant countries such as those from the BRICS; </a:t>
            </a:r>
          </a:p>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Ensure the appointment of a Committee Researcher, dedicated Communications Officer, and Law Advisor to assist the Committee in its research, communications and legislative responsibilities respectively; </a:t>
            </a:r>
          </a:p>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Develop a five-year strategic plan for the Committee;</a:t>
            </a:r>
          </a:p>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Monitor implementation of recommendations emanating from public hearings on the various legislation adopted; </a:t>
            </a:r>
          </a:p>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Monitor outstanding Budget Review Report Recommendations;  </a:t>
            </a:r>
          </a:p>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Monitor the implementation of recommendations emanating from the oversights, and legislative amendment processes;</a:t>
            </a:r>
          </a:p>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Continue to engage Sector through roundtables, workshops and public seminars during Committee work; </a:t>
            </a:r>
          </a:p>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Continue to timeously fill outstanding vacancies in both Departments (DCDT and GCIS) and their Entities;</a:t>
            </a:r>
          </a:p>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Monitor governance challenges across all Entities;</a:t>
            </a:r>
          </a:p>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Monitor the improvement of labour issues in both Departments and Entities;</a:t>
            </a:r>
          </a:p>
          <a:p>
            <a:pPr algn="just">
              <a:lnSpc>
                <a:spcPct val="150000"/>
              </a:lnSpc>
              <a:spcAft>
                <a:spcPts val="600"/>
              </a:spcAft>
            </a:pPr>
            <a:r>
              <a:rPr lang="en-ZA" sz="1800" dirty="0">
                <a:effectLst/>
                <a:latin typeface="Arial" panose="020B0604020202020204" pitchFamily="34" charset="0"/>
                <a:ea typeface="Calibri" panose="020F0502020204030204" pitchFamily="34" charset="0"/>
                <a:cs typeface="Times New Roman" panose="02020603050405020304" pitchFamily="18" charset="0"/>
              </a:rPr>
              <a:t>Monitor the progress of the work of Special Investigating Unit (SIU) investigations relating to the Departments;</a:t>
            </a:r>
          </a:p>
        </p:txBody>
      </p:sp>
    </p:spTree>
    <p:extLst>
      <p:ext uri="{BB962C8B-B14F-4D97-AF65-F5344CB8AC3E}">
        <p14:creationId xmlns:p14="http://schemas.microsoft.com/office/powerpoint/2010/main" val="1080262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1014941"/>
          </a:xfrm>
        </p:spPr>
        <p:txBody>
          <a:bodyPr>
            <a:noAutofit/>
          </a:bodyPr>
          <a:lstStyle/>
          <a:p>
            <a:pPr lvl="0" algn="just">
              <a:lnSpc>
                <a:spcPct val="100000"/>
              </a:lnSpc>
              <a:spcAft>
                <a:spcPts val="600"/>
              </a:spcAft>
              <a:tabLst>
                <a:tab pos="457200" algn="l"/>
              </a:tabLst>
            </a:pPr>
            <a:r>
              <a:rPr lang="en-US" sz="2400" dirty="0">
                <a:solidFill>
                  <a:schemeClr val="accent6"/>
                </a:solidFill>
                <a:ea typeface="Calibri" panose="020F0502020204030204" pitchFamily="34" charset="0"/>
                <a:cs typeface="Times New Roman" panose="02020603050405020304" pitchFamily="18" charset="0"/>
              </a:rPr>
              <a:t>Recommendations </a:t>
            </a:r>
            <a:r>
              <a:rPr lang="en-US" sz="2400" dirty="0" err="1">
                <a:solidFill>
                  <a:schemeClr val="accent6"/>
                </a:solidFill>
                <a:ea typeface="Calibri" panose="020F0502020204030204" pitchFamily="34" charset="0"/>
                <a:cs typeface="Times New Roman" panose="02020603050405020304" pitchFamily="18" charset="0"/>
              </a:rPr>
              <a:t>Cont</a:t>
            </a:r>
            <a:r>
              <a:rPr lang="en-US" sz="2400" dirty="0">
                <a:solidFill>
                  <a:schemeClr val="accent6"/>
                </a:solidFill>
                <a:ea typeface="Calibri" panose="020F0502020204030204" pitchFamily="34" charset="0"/>
                <a:cs typeface="Times New Roman" panose="02020603050405020304" pitchFamily="18" charset="0"/>
              </a:rPr>
              <a:t>…..</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707816" y="822959"/>
            <a:ext cx="9502984" cy="5932381"/>
          </a:xfrm>
        </p:spPr>
        <p:txBody>
          <a:bodyPr>
            <a:normAutofit fontScale="77500" lnSpcReduction="20000"/>
          </a:bodyPr>
          <a:lstStyle/>
          <a:p>
            <a:pPr algn="just">
              <a:lnSpc>
                <a:spcPct val="150000"/>
              </a:lnSpc>
            </a:pPr>
            <a:r>
              <a:rPr lang="en-ZA" sz="1800" dirty="0">
                <a:effectLst/>
                <a:latin typeface="Arial" panose="020B0604020202020204" pitchFamily="34" charset="0"/>
                <a:ea typeface="Calibri" panose="020F0502020204030204" pitchFamily="34" charset="0"/>
                <a:cs typeface="Times New Roman" panose="02020603050405020304" pitchFamily="18" charset="0"/>
              </a:rPr>
              <a:t>Monitor progress made on cases that had been referred to the National Prosecuting Authority (NPA) by the SIU;</a:t>
            </a:r>
          </a:p>
          <a:p>
            <a:pPr algn="just">
              <a:lnSpc>
                <a:spcPct val="150000"/>
              </a:lnSpc>
            </a:pPr>
            <a:r>
              <a:rPr lang="en-US" sz="1800" dirty="0">
                <a:effectLst/>
                <a:latin typeface="Arial" panose="020B0604020202020204" pitchFamily="34" charset="0"/>
                <a:ea typeface="Calibri" panose="020F0502020204030204" pitchFamily="34" charset="0"/>
                <a:cs typeface="Times New Roman" panose="02020603050405020304" pitchFamily="18" charset="0"/>
              </a:rPr>
              <a:t>Monitor the impact of the Department’s progress to increase participation, and competition in the telecommunications sector and to drive down prices;</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Ensure engagement with Minister of Finance and DCDT to fund the SAPO BRP process;</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Ensure monthly updates of the Oversight Task Team on the SAPO/BRP implementation;</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Monitor the implementation and </a:t>
            </a:r>
            <a:r>
              <a:rPr lang="en-US" sz="18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finalisation</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of the BDM. </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Ensure that the KPMG forensic report on the R89.5 million is presented before the Committee in the 7</a:t>
            </a:r>
            <a:r>
              <a:rPr lang="en-US" sz="18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Parliament.</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Ensure that the full forensic enquiry was conducted on the SABC R3.2 billion bailout and the full report to be presented before the Committee in the 7</a:t>
            </a:r>
            <a:r>
              <a:rPr lang="en-US" sz="1800" baseline="30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Parliament.</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Ensure that the Minister finalises the Audio-visual Policy White Paper;</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Monitor the progress on the tariff dispute between Sentech and the SABC;</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Ensure </a:t>
            </a: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that the short-term strategy on stop-gaps for the turnaround of the SABC is monitored closely and the Department report back to the Committee on the progress;</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600"/>
              </a:spcAft>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Ensure that immediate separation of commercial services from the public service mandate of the SABC (does not have to wait for the Bill)</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72431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BD8AC-1DF2-151E-2F70-DE061D87E921}"/>
              </a:ext>
            </a:extLst>
          </p:cNvPr>
          <p:cNvSpPr>
            <a:spLocks noGrp="1"/>
          </p:cNvSpPr>
          <p:nvPr>
            <p:ph type="title"/>
          </p:nvPr>
        </p:nvSpPr>
        <p:spPr>
          <a:xfrm>
            <a:off x="567268" y="102659"/>
            <a:ext cx="9114692" cy="1014941"/>
          </a:xfrm>
        </p:spPr>
        <p:txBody>
          <a:bodyPr>
            <a:noAutofit/>
          </a:bodyPr>
          <a:lstStyle/>
          <a:p>
            <a:pPr lvl="0" algn="just">
              <a:lnSpc>
                <a:spcPct val="100000"/>
              </a:lnSpc>
              <a:spcAft>
                <a:spcPts val="600"/>
              </a:spcAft>
              <a:tabLst>
                <a:tab pos="457200" algn="l"/>
              </a:tabLst>
            </a:pPr>
            <a:r>
              <a:rPr lang="en-US" sz="2400" dirty="0">
                <a:solidFill>
                  <a:schemeClr val="accent6"/>
                </a:solidFill>
                <a:ea typeface="Calibri" panose="020F0502020204030204" pitchFamily="34" charset="0"/>
                <a:cs typeface="Times New Roman" panose="02020603050405020304" pitchFamily="18" charset="0"/>
              </a:rPr>
              <a:t>Recommendations </a:t>
            </a:r>
            <a:r>
              <a:rPr lang="en-US" sz="2400" dirty="0" err="1">
                <a:solidFill>
                  <a:schemeClr val="accent6"/>
                </a:solidFill>
                <a:ea typeface="Calibri" panose="020F0502020204030204" pitchFamily="34" charset="0"/>
                <a:cs typeface="Times New Roman" panose="02020603050405020304" pitchFamily="18" charset="0"/>
              </a:rPr>
              <a:t>Cont</a:t>
            </a:r>
            <a:r>
              <a:rPr lang="en-US" sz="2400" dirty="0">
                <a:solidFill>
                  <a:schemeClr val="accent6"/>
                </a:solidFill>
                <a:ea typeface="Calibri" panose="020F0502020204030204" pitchFamily="34" charset="0"/>
                <a:cs typeface="Times New Roman" panose="02020603050405020304" pitchFamily="18" charset="0"/>
              </a:rPr>
              <a:t>…..</a:t>
            </a:r>
            <a:endParaRPr lang="en-ZA" sz="2400" dirty="0">
              <a:solidFill>
                <a:schemeClr val="accent6"/>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707816" y="822959"/>
            <a:ext cx="9502984" cy="5932381"/>
          </a:xfrm>
        </p:spPr>
        <p:txBody>
          <a:bodyPr>
            <a:normAutofit fontScale="92500" lnSpcReduction="10000"/>
          </a:bodyPr>
          <a:lstStyle/>
          <a:p>
            <a:pPr algn="just">
              <a:lnSpc>
                <a:spcPct val="150000"/>
              </a:lnSpc>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DCDT and National Treasury must ensure that the public service mandate of the SABC is fully funded until the funding model is clarified;</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the DCDT Minister must utilize legal instruments to assist the commercial services of the SABC to timeously procure compelling content;</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Every effort must be made by government to ensure the SABC is able to discharge its duties pre and post 29 May 2024 elections (this includes </a:t>
            </a:r>
            <a:r>
              <a:rPr lang="en-US" sz="18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migitation</a:t>
            </a:r>
            <a:r>
              <a:rPr lang="en-U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of signal distribution debt that poses a risk in this period).</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Arial" panose="020B0604020202020204" pitchFamily="34" charset="0"/>
                <a:ea typeface="Calibri" panose="020F0502020204030204" pitchFamily="34" charset="0"/>
                <a:cs typeface="Times New Roman" panose="02020603050405020304" pitchFamily="18" charset="0"/>
              </a:rPr>
              <a:t>Committee must monitor the implementation of the SA-Connect Policy; </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Arial" panose="020B0604020202020204" pitchFamily="34" charset="0"/>
                <a:ea typeface="Calibri" panose="020F0502020204030204" pitchFamily="34" charset="0"/>
                <a:cs typeface="Times New Roman" panose="02020603050405020304" pitchFamily="18" charset="0"/>
              </a:rPr>
              <a:t>The Draft </a:t>
            </a:r>
            <a:r>
              <a:rPr lang="en-ZA" sz="1800" dirty="0">
                <a:effectLst/>
                <a:latin typeface="Arial" panose="020B0604020202020204" pitchFamily="34" charset="0"/>
                <a:ea typeface="Calibri" panose="020F0502020204030204" pitchFamily="34" charset="0"/>
                <a:cs typeface="Arial" panose="020B0604020202020204" pitchFamily="34" charset="0"/>
              </a:rPr>
              <a:t>South African Broadcasting SOC LTD Bill [B32-2023] is to be reconsidered and resuscitated during the 7</a:t>
            </a:r>
            <a:r>
              <a:rPr lang="en-ZA" sz="1800" baseline="30000" dirty="0">
                <a:effectLst/>
                <a:latin typeface="Arial" panose="020B0604020202020204" pitchFamily="34" charset="0"/>
                <a:ea typeface="Calibri" panose="020F0502020204030204" pitchFamily="34" charset="0"/>
                <a:cs typeface="Arial" panose="020B0604020202020204" pitchFamily="34" charset="0"/>
              </a:rPr>
              <a:t>th</a:t>
            </a:r>
            <a:r>
              <a:rPr lang="en-ZA" sz="1800" dirty="0">
                <a:effectLst/>
                <a:latin typeface="Arial" panose="020B0604020202020204" pitchFamily="34" charset="0"/>
                <a:ea typeface="Calibri" panose="020F0502020204030204" pitchFamily="34" charset="0"/>
                <a:cs typeface="Arial" panose="020B0604020202020204" pitchFamily="34" charset="0"/>
              </a:rPr>
              <a:t> Parliament;</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1800" dirty="0">
                <a:effectLst/>
                <a:latin typeface="Arial" panose="020B0604020202020204" pitchFamily="34" charset="0"/>
                <a:ea typeface="Calibri" panose="020F0502020204030204" pitchFamily="34" charset="0"/>
                <a:cs typeface="Times New Roman" panose="02020603050405020304" pitchFamily="18" charset="0"/>
              </a:rPr>
              <a:t>The rigorous monitoring of the business rescue plan for the turnaround of the South African Post Office; and</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6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Committee must monitor the progress on the financial performance improvement of SABC and SITA.</a:t>
            </a:r>
            <a:endParaRPr lang="en-ZA" sz="18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017510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E93AE2-213F-5762-95B3-883A04740E5D}"/>
              </a:ext>
            </a:extLst>
          </p:cNvPr>
          <p:cNvSpPr>
            <a:spLocks noGrp="1"/>
          </p:cNvSpPr>
          <p:nvPr>
            <p:ph idx="1"/>
          </p:nvPr>
        </p:nvSpPr>
        <p:spPr>
          <a:xfrm>
            <a:off x="707816" y="822959"/>
            <a:ext cx="9502984" cy="5932381"/>
          </a:xfrm>
        </p:spPr>
        <p:txBody>
          <a:bodyPr>
            <a:normAutofit/>
          </a:bodyPr>
          <a:lstStyle/>
          <a:p>
            <a:pPr algn="just">
              <a:lnSpc>
                <a:spcPct val="150000"/>
              </a:lnSpc>
            </a:pP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endParaRPr lang="en-ZA" sz="1800" dirty="0">
              <a:ea typeface="Calibri" panose="020F0502020204030204" pitchFamily="34" charset="0"/>
              <a:cs typeface="Times New Roman" panose="02020603050405020304" pitchFamily="18" charset="0"/>
            </a:endParaRPr>
          </a:p>
          <a:p>
            <a:pPr marL="2743200" lvl="6" indent="0" algn="just">
              <a:lnSpc>
                <a:spcPct val="150000"/>
              </a:lnSpc>
              <a:buNone/>
            </a:pPr>
            <a:endParaRPr lang="en-ZA" dirty="0">
              <a:latin typeface="Arial" panose="020B0604020202020204" pitchFamily="34" charset="0"/>
              <a:ea typeface="Calibri" panose="020F0502020204030204" pitchFamily="34" charset="0"/>
              <a:cs typeface="Times New Roman" panose="02020603050405020304" pitchFamily="18" charset="0"/>
            </a:endParaRPr>
          </a:p>
          <a:p>
            <a:pPr marL="2743200" lvl="6" indent="0" algn="just">
              <a:lnSpc>
                <a:spcPct val="150000"/>
              </a:lnSpc>
              <a:buNone/>
            </a:pPr>
            <a:r>
              <a:rPr lang="en-ZA" sz="4400" dirty="0">
                <a:solidFill>
                  <a:srgbClr val="C00000"/>
                </a:solidFill>
                <a:latin typeface="Arial" panose="020B0604020202020204" pitchFamily="34" charset="0"/>
                <a:ea typeface="Calibri" panose="020F0502020204030204" pitchFamily="34" charset="0"/>
                <a:cs typeface="Times New Roman" panose="02020603050405020304" pitchFamily="18" charset="0"/>
              </a:rPr>
              <a:t> </a:t>
            </a:r>
          </a:p>
          <a:p>
            <a:pPr marL="2743200" lvl="6" indent="0" algn="just">
              <a:lnSpc>
                <a:spcPct val="150000"/>
              </a:lnSpc>
              <a:buNone/>
            </a:pPr>
            <a:r>
              <a:rPr lang="en-ZA" sz="4400" dirty="0">
                <a:solidFill>
                  <a:srgbClr val="C00000"/>
                </a:solidFill>
                <a:latin typeface="Arial" panose="020B0604020202020204" pitchFamily="34" charset="0"/>
                <a:ea typeface="Calibri" panose="020F0502020204030204" pitchFamily="34" charset="0"/>
                <a:cs typeface="Times New Roman" panose="02020603050405020304" pitchFamily="18" charset="0"/>
              </a:rPr>
              <a:t>THE END</a:t>
            </a:r>
            <a:endParaRPr lang="en-ZA" sz="4400" dirty="0">
              <a:solidFill>
                <a:srgbClr val="C00000"/>
              </a:solidFil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9275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6750</TotalTime>
  <Words>7743</Words>
  <Application>Microsoft Office PowerPoint</Application>
  <PresentationFormat>Widescreen</PresentationFormat>
  <Paragraphs>1300</Paragraphs>
  <Slides>62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62</vt:i4>
      </vt:variant>
    </vt:vector>
  </HeadingPairs>
  <TitlesOfParts>
    <vt:vector size="71" baseType="lpstr">
      <vt:lpstr>Aptos</vt:lpstr>
      <vt:lpstr>Arial</vt:lpstr>
      <vt:lpstr>Calibri</vt:lpstr>
      <vt:lpstr>Calibri Light</vt:lpstr>
      <vt:lpstr>Courier New</vt:lpstr>
      <vt:lpstr>Symbol</vt:lpstr>
      <vt:lpstr>Times New Roman</vt:lpstr>
      <vt:lpstr>Wingdings</vt:lpstr>
      <vt:lpstr>Office Theme</vt:lpstr>
      <vt:lpstr>PRESENTATION OF THE LEGACY REPORT TO PCCDT</vt:lpstr>
      <vt:lpstr>Key Highlights: Reflection on the Committee programme per year and on whether the objectives were achieved</vt:lpstr>
      <vt:lpstr>Committee’s focused areas during the 6th Parliament.</vt:lpstr>
      <vt:lpstr>Key Brief areas for future work</vt:lpstr>
      <vt:lpstr>Highlights of the key emerging challenges</vt:lpstr>
      <vt:lpstr>Brief Sector Overview</vt:lpstr>
      <vt:lpstr>Eemployment </vt:lpstr>
      <vt:lpstr>Method of Work of the Committee </vt:lpstr>
      <vt:lpstr>Content Advisor</vt:lpstr>
      <vt:lpstr>Committee Secretary </vt:lpstr>
      <vt:lpstr>Committee Assistants</vt:lpstr>
      <vt:lpstr>Executive Secretaries</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Departments and Entities falling under the Committee’s Portfolio</vt:lpstr>
      <vt:lpstr>Government Communication and Information System (GCIS)</vt:lpstr>
      <vt:lpstr>Entities within GCIS</vt:lpstr>
      <vt:lpstr>Stakeholders within the Sector</vt:lpstr>
      <vt:lpstr>Briefings and/or public hearings </vt:lpstr>
      <vt:lpstr>Briefings and/or public hearings </vt:lpstr>
      <vt:lpstr>Legislation</vt:lpstr>
      <vt:lpstr>Legislation</vt:lpstr>
      <vt:lpstr>Legislation</vt:lpstr>
      <vt:lpstr>Challenges emerging from Legislation </vt:lpstr>
      <vt:lpstr>Issues to follow-up on legislation </vt:lpstr>
      <vt:lpstr>Oversight trips undertaken</vt:lpstr>
      <vt:lpstr>Oversight trips undertaken</vt:lpstr>
      <vt:lpstr>Challenges emerging from Oversight</vt:lpstr>
      <vt:lpstr>Issues to follow-up on legislation </vt:lpstr>
      <vt:lpstr>The international study tour undertaken</vt:lpstr>
      <vt:lpstr>Issues to follow-up on International Study Tours </vt:lpstr>
      <vt:lpstr>Active International Agreements</vt:lpstr>
      <vt:lpstr>Statutory appointments</vt:lpstr>
      <vt:lpstr>Petitions</vt:lpstr>
      <vt:lpstr>Obligations conferred on Committee by Legislation</vt:lpstr>
      <vt:lpstr>Challenges emerging from the tabling of reports processes</vt:lpstr>
      <vt:lpstr>Issues for follow-up on reports</vt:lpstr>
      <vt:lpstr>Portfolio Committee’s engagement with the ICT Sector and Academics</vt:lpstr>
      <vt:lpstr>Other matters referred by the Speaker to the Committee</vt:lpstr>
      <vt:lpstr>Recommendations emanating from the Legacy Report</vt:lpstr>
      <vt:lpstr>Recommendations Cont…..</vt:lpstr>
      <vt:lpstr>Recommendations Cont…..</vt:lpstr>
      <vt:lpstr>Recommendations Cont…..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HEADING COMES IN HERE</dc:title>
  <dc:creator>vishaal lalla</dc:creator>
  <cp:lastModifiedBy>Dominic</cp:lastModifiedBy>
  <cp:revision>12</cp:revision>
  <dcterms:created xsi:type="dcterms:W3CDTF">2024-05-28T08:00:46Z</dcterms:created>
  <dcterms:modified xsi:type="dcterms:W3CDTF">2024-08-18T20:28:58Z</dcterms:modified>
</cp:coreProperties>
</file>